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90" r:id="rId4"/>
    <p:sldId id="258" r:id="rId5"/>
    <p:sldId id="259" r:id="rId6"/>
    <p:sldId id="260" r:id="rId7"/>
    <p:sldId id="261" r:id="rId8"/>
    <p:sldId id="264" r:id="rId9"/>
    <p:sldId id="262" r:id="rId10"/>
    <p:sldId id="265" r:id="rId11"/>
    <p:sldId id="274" r:id="rId12"/>
    <p:sldId id="263" r:id="rId13"/>
    <p:sldId id="266" r:id="rId14"/>
    <p:sldId id="268" r:id="rId15"/>
    <p:sldId id="269" r:id="rId16"/>
    <p:sldId id="270" r:id="rId17"/>
    <p:sldId id="271" r:id="rId18"/>
    <p:sldId id="273" r:id="rId19"/>
    <p:sldId id="275" r:id="rId20"/>
    <p:sldId id="272" r:id="rId21"/>
    <p:sldId id="286" r:id="rId22"/>
    <p:sldId id="291" r:id="rId23"/>
    <p:sldId id="276" r:id="rId24"/>
    <p:sldId id="282" r:id="rId25"/>
    <p:sldId id="281" r:id="rId26"/>
    <p:sldId id="283" r:id="rId27"/>
    <p:sldId id="292" r:id="rId28"/>
    <p:sldId id="293" r:id="rId29"/>
    <p:sldId id="277" r:id="rId30"/>
    <p:sldId id="287" r:id="rId31"/>
    <p:sldId id="284" r:id="rId32"/>
    <p:sldId id="285" r:id="rId33"/>
    <p:sldId id="288" r:id="rId34"/>
    <p:sldId id="289" r:id="rId35"/>
    <p:sldId id="279" r:id="rId36"/>
    <p:sldId id="28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686A2D-3E42-FF48-A133-2F5D76B48F74}">
          <p14:sldIdLst>
            <p14:sldId id="256"/>
            <p14:sldId id="257"/>
            <p14:sldId id="290"/>
            <p14:sldId id="258"/>
            <p14:sldId id="259"/>
            <p14:sldId id="260"/>
            <p14:sldId id="261"/>
            <p14:sldId id="264"/>
            <p14:sldId id="262"/>
            <p14:sldId id="265"/>
            <p14:sldId id="274"/>
            <p14:sldId id="263"/>
            <p14:sldId id="266"/>
            <p14:sldId id="268"/>
            <p14:sldId id="269"/>
            <p14:sldId id="270"/>
            <p14:sldId id="271"/>
            <p14:sldId id="273"/>
            <p14:sldId id="275"/>
            <p14:sldId id="272"/>
            <p14:sldId id="286"/>
            <p14:sldId id="291"/>
            <p14:sldId id="276"/>
            <p14:sldId id="282"/>
            <p14:sldId id="281"/>
            <p14:sldId id="283"/>
            <p14:sldId id="292"/>
            <p14:sldId id="293"/>
            <p14:sldId id="277"/>
            <p14:sldId id="287"/>
            <p14:sldId id="284"/>
            <p14:sldId id="285"/>
            <p14:sldId id="288"/>
            <p14:sldId id="289"/>
            <p14:sldId id="279"/>
            <p14:sldId id="280"/>
          </p14:sldIdLst>
        </p14:section>
        <p14:section name="Untitled Section" id="{7FE029DF-615F-974C-9B17-A201A3A9E8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76"/>
    <p:restoredTop sz="93023"/>
  </p:normalViewPr>
  <p:slideViewPr>
    <p:cSldViewPr snapToGrid="0" snapToObjects="1">
      <p:cViewPr varScale="1">
        <p:scale>
          <a:sx n="96" d="100"/>
          <a:sy n="96" d="100"/>
        </p:scale>
        <p:origin x="168" y="64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49E11F-8593-1C46-806D-647D6D5572E8}" type="datetimeFigureOut">
              <a:rPr lang="en-US" smtClean="0"/>
              <a:t>6/2/17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211B4-C751-4E43-B6EA-55B15A1F45CE}" type="slidenum">
              <a:rPr lang="en-US" smtClean="0"/>
              <a:t>‹#›</a:t>
            </a:fld>
            <a:endParaRPr lang="en-US"/>
          </a:p>
        </p:txBody>
      </p:sp>
    </p:spTree>
    <p:extLst>
      <p:ext uri="{BB962C8B-B14F-4D97-AF65-F5344CB8AC3E}">
        <p14:creationId xmlns:p14="http://schemas.microsoft.com/office/powerpoint/2010/main" val="419007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211B4-C751-4E43-B6EA-55B15A1F45CE}" type="slidenum">
              <a:rPr lang="en-US" smtClean="0"/>
              <a:t>2</a:t>
            </a:fld>
            <a:endParaRPr lang="en-US"/>
          </a:p>
        </p:txBody>
      </p:sp>
    </p:spTree>
    <p:extLst>
      <p:ext uri="{BB962C8B-B14F-4D97-AF65-F5344CB8AC3E}">
        <p14:creationId xmlns:p14="http://schemas.microsoft.com/office/powerpoint/2010/main" val="66546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211B4-C751-4E43-B6EA-55B15A1F45CE}" type="slidenum">
              <a:rPr lang="en-US" smtClean="0"/>
              <a:t>8</a:t>
            </a:fld>
            <a:endParaRPr lang="en-US"/>
          </a:p>
        </p:txBody>
      </p:sp>
    </p:spTree>
    <p:extLst>
      <p:ext uri="{BB962C8B-B14F-4D97-AF65-F5344CB8AC3E}">
        <p14:creationId xmlns:p14="http://schemas.microsoft.com/office/powerpoint/2010/main" val="190685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211B4-C751-4E43-B6EA-55B15A1F45CE}" type="slidenum">
              <a:rPr lang="en-US" smtClean="0"/>
              <a:t>17</a:t>
            </a:fld>
            <a:endParaRPr lang="en-US"/>
          </a:p>
        </p:txBody>
      </p:sp>
    </p:spTree>
    <p:extLst>
      <p:ext uri="{BB962C8B-B14F-4D97-AF65-F5344CB8AC3E}">
        <p14:creationId xmlns:p14="http://schemas.microsoft.com/office/powerpoint/2010/main" val="175517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6205DC-4461-A048-B964-C2119A60660A}"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F0971-EC8B-964D-86BD-4569F82A177D}" type="slidenum">
              <a:rPr lang="en-US" smtClean="0"/>
              <a:t>‹#›</a:t>
            </a:fld>
            <a:endParaRPr lang="en-US"/>
          </a:p>
        </p:txBody>
      </p:sp>
    </p:spTree>
    <p:extLst>
      <p:ext uri="{BB962C8B-B14F-4D97-AF65-F5344CB8AC3E}">
        <p14:creationId xmlns:p14="http://schemas.microsoft.com/office/powerpoint/2010/main" val="1972306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6205DC-4461-A048-B964-C2119A60660A}"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F0971-EC8B-964D-86BD-4569F82A177D}" type="slidenum">
              <a:rPr lang="en-US" smtClean="0"/>
              <a:t>‹#›</a:t>
            </a:fld>
            <a:endParaRPr lang="en-US"/>
          </a:p>
        </p:txBody>
      </p:sp>
    </p:spTree>
    <p:extLst>
      <p:ext uri="{BB962C8B-B14F-4D97-AF65-F5344CB8AC3E}">
        <p14:creationId xmlns:p14="http://schemas.microsoft.com/office/powerpoint/2010/main" val="1143212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6205DC-4461-A048-B964-C2119A60660A}"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F0971-EC8B-964D-86BD-4569F82A177D}" type="slidenum">
              <a:rPr lang="en-US" smtClean="0"/>
              <a:t>‹#›</a:t>
            </a:fld>
            <a:endParaRPr lang="en-US"/>
          </a:p>
        </p:txBody>
      </p:sp>
    </p:spTree>
    <p:extLst>
      <p:ext uri="{BB962C8B-B14F-4D97-AF65-F5344CB8AC3E}">
        <p14:creationId xmlns:p14="http://schemas.microsoft.com/office/powerpoint/2010/main" val="430465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6205DC-4461-A048-B964-C2119A60660A}"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F0971-EC8B-964D-86BD-4569F82A177D}" type="slidenum">
              <a:rPr lang="en-US" smtClean="0"/>
              <a:t>‹#›</a:t>
            </a:fld>
            <a:endParaRPr lang="en-US"/>
          </a:p>
        </p:txBody>
      </p:sp>
    </p:spTree>
    <p:extLst>
      <p:ext uri="{BB962C8B-B14F-4D97-AF65-F5344CB8AC3E}">
        <p14:creationId xmlns:p14="http://schemas.microsoft.com/office/powerpoint/2010/main" val="214730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6205DC-4461-A048-B964-C2119A60660A}"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F0971-EC8B-964D-86BD-4569F82A177D}" type="slidenum">
              <a:rPr lang="en-US" smtClean="0"/>
              <a:t>‹#›</a:t>
            </a:fld>
            <a:endParaRPr lang="en-US"/>
          </a:p>
        </p:txBody>
      </p:sp>
    </p:spTree>
    <p:extLst>
      <p:ext uri="{BB962C8B-B14F-4D97-AF65-F5344CB8AC3E}">
        <p14:creationId xmlns:p14="http://schemas.microsoft.com/office/powerpoint/2010/main" val="128419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6205DC-4461-A048-B964-C2119A60660A}"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5F0971-EC8B-964D-86BD-4569F82A177D}" type="slidenum">
              <a:rPr lang="en-US" smtClean="0"/>
              <a:t>‹#›</a:t>
            </a:fld>
            <a:endParaRPr lang="en-US"/>
          </a:p>
        </p:txBody>
      </p:sp>
    </p:spTree>
    <p:extLst>
      <p:ext uri="{BB962C8B-B14F-4D97-AF65-F5344CB8AC3E}">
        <p14:creationId xmlns:p14="http://schemas.microsoft.com/office/powerpoint/2010/main" val="1253502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6205DC-4461-A048-B964-C2119A60660A}" type="datetimeFigureOut">
              <a:rPr lang="en-US" smtClean="0"/>
              <a:t>6/2/17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5F0971-EC8B-964D-86BD-4569F82A177D}" type="slidenum">
              <a:rPr lang="en-US" smtClean="0"/>
              <a:t>‹#›</a:t>
            </a:fld>
            <a:endParaRPr lang="en-US"/>
          </a:p>
        </p:txBody>
      </p:sp>
    </p:spTree>
    <p:extLst>
      <p:ext uri="{BB962C8B-B14F-4D97-AF65-F5344CB8AC3E}">
        <p14:creationId xmlns:p14="http://schemas.microsoft.com/office/powerpoint/2010/main" val="802713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6205DC-4461-A048-B964-C2119A60660A}" type="datetimeFigureOut">
              <a:rPr lang="en-US" smtClean="0"/>
              <a:t>6/2/17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5F0971-EC8B-964D-86BD-4569F82A177D}" type="slidenum">
              <a:rPr lang="en-US" smtClean="0"/>
              <a:t>‹#›</a:t>
            </a:fld>
            <a:endParaRPr lang="en-US"/>
          </a:p>
        </p:txBody>
      </p:sp>
    </p:spTree>
    <p:extLst>
      <p:ext uri="{BB962C8B-B14F-4D97-AF65-F5344CB8AC3E}">
        <p14:creationId xmlns:p14="http://schemas.microsoft.com/office/powerpoint/2010/main" val="714398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6205DC-4461-A048-B964-C2119A60660A}" type="datetimeFigureOut">
              <a:rPr lang="en-US" smtClean="0"/>
              <a:t>6/2/17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5F0971-EC8B-964D-86BD-4569F82A177D}" type="slidenum">
              <a:rPr lang="en-US" smtClean="0"/>
              <a:t>‹#›</a:t>
            </a:fld>
            <a:endParaRPr lang="en-US"/>
          </a:p>
        </p:txBody>
      </p:sp>
    </p:spTree>
    <p:extLst>
      <p:ext uri="{BB962C8B-B14F-4D97-AF65-F5344CB8AC3E}">
        <p14:creationId xmlns:p14="http://schemas.microsoft.com/office/powerpoint/2010/main" val="306283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6205DC-4461-A048-B964-C2119A60660A}"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5F0971-EC8B-964D-86BD-4569F82A177D}" type="slidenum">
              <a:rPr lang="en-US" smtClean="0"/>
              <a:t>‹#›</a:t>
            </a:fld>
            <a:endParaRPr lang="en-US"/>
          </a:p>
        </p:txBody>
      </p:sp>
    </p:spTree>
    <p:extLst>
      <p:ext uri="{BB962C8B-B14F-4D97-AF65-F5344CB8AC3E}">
        <p14:creationId xmlns:p14="http://schemas.microsoft.com/office/powerpoint/2010/main" val="191726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6205DC-4461-A048-B964-C2119A60660A}"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5F0971-EC8B-964D-86BD-4569F82A177D}" type="slidenum">
              <a:rPr lang="en-US" smtClean="0"/>
              <a:t>‹#›</a:t>
            </a:fld>
            <a:endParaRPr lang="en-US"/>
          </a:p>
        </p:txBody>
      </p:sp>
    </p:spTree>
    <p:extLst>
      <p:ext uri="{BB962C8B-B14F-4D97-AF65-F5344CB8AC3E}">
        <p14:creationId xmlns:p14="http://schemas.microsoft.com/office/powerpoint/2010/main" val="11199998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205DC-4461-A048-B964-C2119A60660A}" type="datetimeFigureOut">
              <a:rPr lang="en-US" smtClean="0"/>
              <a:t>6/2/17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5F0971-EC8B-964D-86BD-4569F82A177D}" type="slidenum">
              <a:rPr lang="en-US" smtClean="0"/>
              <a:t>‹#›</a:t>
            </a:fld>
            <a:endParaRPr lang="en-US"/>
          </a:p>
        </p:txBody>
      </p:sp>
    </p:spTree>
    <p:extLst>
      <p:ext uri="{BB962C8B-B14F-4D97-AF65-F5344CB8AC3E}">
        <p14:creationId xmlns:p14="http://schemas.microsoft.com/office/powerpoint/2010/main" val="535998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file:////C:/Users/Sleeb/AppData/Roaming/Tencent/Users/896164715/QQ/WinTemp/RichOle/73ONV$6I~N_QSM%5d%7dT%251UG%256.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org/2001/tag/webarch/#representation" TargetMode="External"/><Relationship Id="rId3" Type="http://schemas.openxmlformats.org/officeDocument/2006/relationships/hyperlink" Target="http://www.w3.org/2001/tag/webarch/#retrieve-representa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XPE</a:t>
            </a:r>
            <a:br>
              <a:rPr lang="en-US" dirty="0" smtClean="0"/>
            </a:br>
            <a:r>
              <a:rPr lang="en-US" dirty="0" smtClean="0"/>
              <a:t>The new generation micro service and big-data platform</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Dr</a:t>
            </a:r>
            <a:r>
              <a:rPr lang="en-US" dirty="0" smtClean="0"/>
              <a:t> Hao He</a:t>
            </a:r>
          </a:p>
          <a:p>
            <a:r>
              <a:rPr lang="en-US" dirty="0" err="1" smtClean="0"/>
              <a:t>SoftTouchIT</a:t>
            </a:r>
            <a:r>
              <a:rPr lang="en-US" dirty="0" smtClean="0"/>
              <a:t> </a:t>
            </a:r>
            <a:r>
              <a:rPr lang="en-US" dirty="0" smtClean="0"/>
              <a:t>2017/06/02</a:t>
            </a:r>
            <a:endParaRPr lang="en-US" dirty="0"/>
          </a:p>
        </p:txBody>
      </p:sp>
    </p:spTree>
    <p:extLst>
      <p:ext uri="{BB962C8B-B14F-4D97-AF65-F5344CB8AC3E}">
        <p14:creationId xmlns:p14="http://schemas.microsoft.com/office/powerpoint/2010/main" val="21131388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 Web Application Architecture</a:t>
            </a:r>
            <a:endParaRPr lang="en-US" dirty="0"/>
          </a:p>
        </p:txBody>
      </p:sp>
      <p:sp>
        <p:nvSpPr>
          <p:cNvPr id="4" name="Rectangle 3"/>
          <p:cNvSpPr/>
          <p:nvPr/>
        </p:nvSpPr>
        <p:spPr>
          <a:xfrm>
            <a:off x="3472250" y="1690688"/>
            <a:ext cx="411479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 Rich Client</a:t>
            </a:r>
            <a:endParaRPr lang="en-US" dirty="0"/>
          </a:p>
        </p:txBody>
      </p:sp>
      <p:sp>
        <p:nvSpPr>
          <p:cNvPr id="5" name="Rectangle 4"/>
          <p:cNvSpPr/>
          <p:nvPr/>
        </p:nvSpPr>
        <p:spPr>
          <a:xfrm>
            <a:off x="3472250" y="3325899"/>
            <a:ext cx="192765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Business Service</a:t>
            </a:r>
            <a:endParaRPr lang="en-US" dirty="0"/>
          </a:p>
        </p:txBody>
      </p:sp>
      <p:sp>
        <p:nvSpPr>
          <p:cNvPr id="6" name="Can 5"/>
          <p:cNvSpPr/>
          <p:nvPr/>
        </p:nvSpPr>
        <p:spPr>
          <a:xfrm>
            <a:off x="3472250" y="4961110"/>
            <a:ext cx="996593" cy="14383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a:t>
            </a:r>
          </a:p>
          <a:p>
            <a:pPr algn="ctr"/>
            <a:r>
              <a:rPr lang="en-US" dirty="0" smtClean="0"/>
              <a:t>Service</a:t>
            </a:r>
          </a:p>
        </p:txBody>
      </p:sp>
      <p:sp>
        <p:nvSpPr>
          <p:cNvPr id="9" name="Can 8"/>
          <p:cNvSpPr/>
          <p:nvPr/>
        </p:nvSpPr>
        <p:spPr>
          <a:xfrm>
            <a:off x="5018996" y="4961110"/>
            <a:ext cx="996593" cy="14383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a:t>
            </a:r>
          </a:p>
          <a:p>
            <a:pPr algn="ctr"/>
            <a:r>
              <a:rPr lang="en-US" dirty="0" smtClean="0"/>
              <a:t>Service</a:t>
            </a:r>
          </a:p>
        </p:txBody>
      </p:sp>
      <p:sp>
        <p:nvSpPr>
          <p:cNvPr id="10" name="Can 9"/>
          <p:cNvSpPr/>
          <p:nvPr/>
        </p:nvSpPr>
        <p:spPr>
          <a:xfrm>
            <a:off x="6590455" y="4961110"/>
            <a:ext cx="996593" cy="14383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a:t>
            </a:r>
          </a:p>
          <a:p>
            <a:pPr algn="ctr"/>
            <a:r>
              <a:rPr lang="en-US" dirty="0" smtClean="0"/>
              <a:t>Service</a:t>
            </a:r>
          </a:p>
        </p:txBody>
      </p:sp>
      <p:sp>
        <p:nvSpPr>
          <p:cNvPr id="11" name="Rectangle 10"/>
          <p:cNvSpPr/>
          <p:nvPr/>
        </p:nvSpPr>
        <p:spPr>
          <a:xfrm>
            <a:off x="5659395" y="3325899"/>
            <a:ext cx="192765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Business Service</a:t>
            </a:r>
            <a:endParaRPr lang="en-US" dirty="0"/>
          </a:p>
        </p:txBody>
      </p:sp>
      <p:cxnSp>
        <p:nvCxnSpPr>
          <p:cNvPr id="13" name="Straight Arrow Connector 12"/>
          <p:cNvCxnSpPr>
            <a:endCxn id="5" idx="0"/>
          </p:cNvCxnSpPr>
          <p:nvPr/>
        </p:nvCxnSpPr>
        <p:spPr>
          <a:xfrm>
            <a:off x="4436076" y="2605088"/>
            <a:ext cx="1" cy="720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610863" y="2605861"/>
            <a:ext cx="1" cy="720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52011" y="4240299"/>
            <a:ext cx="1" cy="720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1"/>
          </p:cNvCxnSpPr>
          <p:nvPr/>
        </p:nvCxnSpPr>
        <p:spPr>
          <a:xfrm>
            <a:off x="5517291" y="2655845"/>
            <a:ext cx="2" cy="23052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96803" y="4240299"/>
            <a:ext cx="1" cy="720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321205" y="2707588"/>
            <a:ext cx="2736968" cy="369332"/>
          </a:xfrm>
          <a:prstGeom prst="rect">
            <a:avLst/>
          </a:prstGeom>
          <a:noFill/>
        </p:spPr>
        <p:txBody>
          <a:bodyPr wrap="none" rtlCol="0">
            <a:spAutoFit/>
          </a:bodyPr>
          <a:lstStyle/>
          <a:p>
            <a:r>
              <a:rPr lang="en-US" dirty="0" smtClean="0"/>
              <a:t>AJAX Calls: JSON over HTTP</a:t>
            </a:r>
            <a:endParaRPr lang="en-US" dirty="0"/>
          </a:p>
        </p:txBody>
      </p:sp>
      <p:cxnSp>
        <p:nvCxnSpPr>
          <p:cNvPr id="7" name="Straight Connector 6"/>
          <p:cNvCxnSpPr/>
          <p:nvPr/>
        </p:nvCxnSpPr>
        <p:spPr>
          <a:xfrm>
            <a:off x="1322173" y="2953265"/>
            <a:ext cx="9069859" cy="2471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941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 Web Application</a:t>
            </a:r>
            <a:endParaRPr lang="en-US" dirty="0"/>
          </a:p>
        </p:txBody>
      </p:sp>
      <p:sp>
        <p:nvSpPr>
          <p:cNvPr id="3" name="Content Placeholder 2"/>
          <p:cNvSpPr>
            <a:spLocks noGrp="1"/>
          </p:cNvSpPr>
          <p:nvPr>
            <p:ph idx="1"/>
          </p:nvPr>
        </p:nvSpPr>
        <p:spPr/>
        <p:txBody>
          <a:bodyPr/>
          <a:lstStyle/>
          <a:p>
            <a:r>
              <a:rPr lang="en-US" dirty="0" smtClean="0"/>
              <a:t>UI is strictly implemented in the Browser layer using HTML5/JavaScript technology stack</a:t>
            </a:r>
          </a:p>
          <a:p>
            <a:r>
              <a:rPr lang="en-US" dirty="0" smtClean="0"/>
              <a:t>All communication to services are JSON over HTTP and/or </a:t>
            </a:r>
            <a:r>
              <a:rPr lang="en-US" dirty="0" err="1" smtClean="0"/>
              <a:t>WebSocket</a:t>
            </a:r>
            <a:endParaRPr lang="en-US" dirty="0" smtClean="0"/>
          </a:p>
          <a:p>
            <a:r>
              <a:rPr lang="en-US" dirty="0" smtClean="0"/>
              <a:t>No rendering of UI on the server side is allowed!</a:t>
            </a:r>
          </a:p>
          <a:p>
            <a:pPr lvl="1"/>
            <a:r>
              <a:rPr lang="en-US" dirty="0" smtClean="0"/>
              <a:t>This point is very important</a:t>
            </a:r>
            <a:endParaRPr lang="en-US" dirty="0"/>
          </a:p>
        </p:txBody>
      </p:sp>
    </p:spTree>
    <p:extLst>
      <p:ext uri="{BB962C8B-B14F-4D97-AF65-F5344CB8AC3E}">
        <p14:creationId xmlns:p14="http://schemas.microsoft.com/office/powerpoint/2010/main" val="19332490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Services vs SOA</a:t>
            </a:r>
            <a:endParaRPr lang="en-US" dirty="0"/>
          </a:p>
        </p:txBody>
      </p:sp>
      <p:sp>
        <p:nvSpPr>
          <p:cNvPr id="3" name="Content Placeholder 2"/>
          <p:cNvSpPr>
            <a:spLocks noGrp="1"/>
          </p:cNvSpPr>
          <p:nvPr>
            <p:ph idx="1"/>
          </p:nvPr>
        </p:nvSpPr>
        <p:spPr/>
        <p:txBody>
          <a:bodyPr/>
          <a:lstStyle/>
          <a:p>
            <a:r>
              <a:rPr lang="en-US" dirty="0" smtClean="0"/>
              <a:t>Micro Services are SOA</a:t>
            </a:r>
          </a:p>
          <a:p>
            <a:r>
              <a:rPr lang="en-US" dirty="0" smtClean="0"/>
              <a:t>It introduces additional architectural constraints on SOA:</a:t>
            </a:r>
          </a:p>
          <a:p>
            <a:pPr lvl="1"/>
            <a:r>
              <a:rPr lang="en-US" dirty="0" smtClean="0"/>
              <a:t>A service must be sufficiently small to be maintained by a small team</a:t>
            </a:r>
          </a:p>
          <a:p>
            <a:pPr lvl="1"/>
            <a:r>
              <a:rPr lang="en-US" dirty="0" smtClean="0"/>
              <a:t>A service should be self-contained </a:t>
            </a:r>
          </a:p>
          <a:p>
            <a:r>
              <a:rPr lang="en-US" dirty="0" smtClean="0"/>
              <a:t>“Micro” is relative.  Someone’s small might be others’ big. </a:t>
            </a:r>
          </a:p>
          <a:p>
            <a:r>
              <a:rPr lang="en-US" dirty="0" smtClean="0"/>
              <a:t>Micro Services are defined along business </a:t>
            </a:r>
            <a:r>
              <a:rPr lang="en-US" dirty="0" err="1" smtClean="0"/>
              <a:t>organisations</a:t>
            </a:r>
            <a:endParaRPr lang="en-US" dirty="0" smtClean="0"/>
          </a:p>
          <a:p>
            <a:endParaRPr lang="en-US" dirty="0"/>
          </a:p>
        </p:txBody>
      </p:sp>
    </p:spTree>
    <p:extLst>
      <p:ext uri="{BB962C8B-B14F-4D97-AF65-F5344CB8AC3E}">
        <p14:creationId xmlns:p14="http://schemas.microsoft.com/office/powerpoint/2010/main" val="648433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onolithic </a:t>
            </a:r>
            <a:r>
              <a:rPr lang="en-US" dirty="0"/>
              <a:t>A</a:t>
            </a:r>
            <a:r>
              <a:rPr lang="en-US" dirty="0" smtClean="0"/>
              <a:t>rchitecture vs Micro Services</a:t>
            </a:r>
            <a:endParaRPr lang="en-US" dirty="0"/>
          </a:p>
        </p:txBody>
      </p:sp>
      <p:sp>
        <p:nvSpPr>
          <p:cNvPr id="3" name="Content Placeholder 2"/>
          <p:cNvSpPr>
            <a:spLocks noGrp="1"/>
          </p:cNvSpPr>
          <p:nvPr>
            <p:ph idx="1"/>
          </p:nvPr>
        </p:nvSpPr>
        <p:spPr/>
        <p:txBody>
          <a:bodyPr/>
          <a:lstStyle/>
          <a:p>
            <a:r>
              <a:rPr lang="en-US" dirty="0" smtClean="0"/>
              <a:t>An “all-in-one” application</a:t>
            </a:r>
          </a:p>
          <a:p>
            <a:r>
              <a:rPr lang="en-US" dirty="0" smtClean="0"/>
              <a:t>Internal building blocks are components and inter-component communications are through API calls</a:t>
            </a:r>
          </a:p>
          <a:p>
            <a:pPr lvl="1"/>
            <a:r>
              <a:rPr lang="en-US" dirty="0" smtClean="0"/>
              <a:t>Updating a component requires updating the whole application</a:t>
            </a:r>
          </a:p>
          <a:p>
            <a:r>
              <a:rPr lang="en-US" dirty="0" smtClean="0"/>
              <a:t>Monolithic Architecture can be used to implement conventional architecture and SOA</a:t>
            </a:r>
          </a:p>
          <a:p>
            <a:r>
              <a:rPr lang="en-US" dirty="0" smtClean="0"/>
              <a:t>Benefits</a:t>
            </a:r>
          </a:p>
          <a:p>
            <a:pPr lvl="1"/>
            <a:r>
              <a:rPr lang="en-US" dirty="0" smtClean="0"/>
              <a:t>Simple to develop, test and deploy</a:t>
            </a:r>
          </a:p>
          <a:p>
            <a:pPr lvl="1"/>
            <a:r>
              <a:rPr lang="en-US" dirty="0" smtClean="0"/>
              <a:t>Simple to scale</a:t>
            </a:r>
            <a:endParaRPr lang="en-US" dirty="0"/>
          </a:p>
        </p:txBody>
      </p:sp>
    </p:spTree>
    <p:extLst>
      <p:ext uri="{BB962C8B-B14F-4D97-AF65-F5344CB8AC3E}">
        <p14:creationId xmlns:p14="http://schemas.microsoft.com/office/powerpoint/2010/main" val="344098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 SOA</a:t>
            </a:r>
            <a:endParaRPr lang="en-US" dirty="0"/>
          </a:p>
        </p:txBody>
      </p:sp>
      <p:sp>
        <p:nvSpPr>
          <p:cNvPr id="4" name="Rectangle 3"/>
          <p:cNvSpPr/>
          <p:nvPr/>
        </p:nvSpPr>
        <p:spPr>
          <a:xfrm>
            <a:off x="3472250" y="1690688"/>
            <a:ext cx="411479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 Rich Client</a:t>
            </a:r>
            <a:endParaRPr lang="en-US" dirty="0"/>
          </a:p>
        </p:txBody>
      </p:sp>
      <p:sp>
        <p:nvSpPr>
          <p:cNvPr id="9" name="Can 8"/>
          <p:cNvSpPr/>
          <p:nvPr/>
        </p:nvSpPr>
        <p:spPr>
          <a:xfrm>
            <a:off x="3385751" y="4998181"/>
            <a:ext cx="996593" cy="14383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p>
        </p:txBody>
      </p:sp>
      <p:sp>
        <p:nvSpPr>
          <p:cNvPr id="11" name="Rectangle 10"/>
          <p:cNvSpPr/>
          <p:nvPr/>
        </p:nvSpPr>
        <p:spPr>
          <a:xfrm>
            <a:off x="3385751" y="3325899"/>
            <a:ext cx="4201297" cy="767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 Interface</a:t>
            </a:r>
            <a:endParaRPr lang="en-US" dirty="0"/>
          </a:p>
        </p:txBody>
      </p:sp>
      <p:cxnSp>
        <p:nvCxnSpPr>
          <p:cNvPr id="13" name="Straight Arrow Connector 12"/>
          <p:cNvCxnSpPr/>
          <p:nvPr/>
        </p:nvCxnSpPr>
        <p:spPr>
          <a:xfrm>
            <a:off x="4436076" y="2605088"/>
            <a:ext cx="1" cy="720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610863" y="2605861"/>
            <a:ext cx="1" cy="720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321205" y="2707588"/>
            <a:ext cx="2736968" cy="369332"/>
          </a:xfrm>
          <a:prstGeom prst="rect">
            <a:avLst/>
          </a:prstGeom>
          <a:noFill/>
        </p:spPr>
        <p:txBody>
          <a:bodyPr wrap="none" rtlCol="0">
            <a:spAutoFit/>
          </a:bodyPr>
          <a:lstStyle/>
          <a:p>
            <a:r>
              <a:rPr lang="en-US" dirty="0" smtClean="0"/>
              <a:t>AJAX Calls: JSON over HTTP</a:t>
            </a:r>
            <a:endParaRPr lang="en-US" dirty="0"/>
          </a:p>
        </p:txBody>
      </p:sp>
      <p:cxnSp>
        <p:nvCxnSpPr>
          <p:cNvPr id="7" name="Straight Connector 6"/>
          <p:cNvCxnSpPr/>
          <p:nvPr/>
        </p:nvCxnSpPr>
        <p:spPr>
          <a:xfrm>
            <a:off x="1322173" y="2953265"/>
            <a:ext cx="9069859" cy="2471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360141" y="3076920"/>
            <a:ext cx="6462583" cy="3632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004486" y="5063117"/>
            <a:ext cx="963826" cy="1308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Module</a:t>
            </a:r>
            <a:endParaRPr lang="en-US"/>
          </a:p>
        </p:txBody>
      </p:sp>
      <p:sp>
        <p:nvSpPr>
          <p:cNvPr id="20" name="Rectangle 19"/>
          <p:cNvSpPr/>
          <p:nvPr/>
        </p:nvSpPr>
        <p:spPr>
          <a:xfrm>
            <a:off x="6623222" y="5019600"/>
            <a:ext cx="963826" cy="1308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Module</a:t>
            </a:r>
            <a:endParaRPr lang="en-US"/>
          </a:p>
        </p:txBody>
      </p:sp>
      <p:cxnSp>
        <p:nvCxnSpPr>
          <p:cNvPr id="21" name="Straight Arrow Connector 20"/>
          <p:cNvCxnSpPr>
            <a:endCxn id="9" idx="1"/>
          </p:cNvCxnSpPr>
          <p:nvPr/>
        </p:nvCxnSpPr>
        <p:spPr>
          <a:xfrm flipH="1">
            <a:off x="3884048" y="4093820"/>
            <a:ext cx="8330" cy="9043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a:endCxn id="12" idx="0"/>
          </p:cNvCxnSpPr>
          <p:nvPr/>
        </p:nvCxnSpPr>
        <p:spPr>
          <a:xfrm flipH="1">
            <a:off x="5486399" y="4093820"/>
            <a:ext cx="1" cy="9692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080421" y="4050303"/>
            <a:ext cx="1" cy="9692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94558" y="4372044"/>
            <a:ext cx="949042" cy="369332"/>
          </a:xfrm>
          <a:prstGeom prst="rect">
            <a:avLst/>
          </a:prstGeom>
          <a:noFill/>
        </p:spPr>
        <p:txBody>
          <a:bodyPr wrap="none" rtlCol="0">
            <a:spAutoFit/>
          </a:bodyPr>
          <a:lstStyle/>
          <a:p>
            <a:r>
              <a:rPr lang="en-US" dirty="0" smtClean="0"/>
              <a:t>API calls</a:t>
            </a:r>
            <a:endParaRPr lang="en-US" dirty="0"/>
          </a:p>
        </p:txBody>
      </p:sp>
      <p:sp>
        <p:nvSpPr>
          <p:cNvPr id="28" name="TextBox 27"/>
          <p:cNvSpPr txBox="1"/>
          <p:nvPr/>
        </p:nvSpPr>
        <p:spPr>
          <a:xfrm>
            <a:off x="3472250" y="4378187"/>
            <a:ext cx="949042" cy="369332"/>
          </a:xfrm>
          <a:prstGeom prst="rect">
            <a:avLst/>
          </a:prstGeom>
          <a:noFill/>
        </p:spPr>
        <p:txBody>
          <a:bodyPr wrap="none" rtlCol="0">
            <a:spAutoFit/>
          </a:bodyPr>
          <a:lstStyle/>
          <a:p>
            <a:r>
              <a:rPr lang="en-US" dirty="0" smtClean="0"/>
              <a:t>API calls</a:t>
            </a:r>
            <a:endParaRPr lang="en-US" dirty="0"/>
          </a:p>
        </p:txBody>
      </p:sp>
      <p:sp>
        <p:nvSpPr>
          <p:cNvPr id="29" name="TextBox 28"/>
          <p:cNvSpPr txBox="1"/>
          <p:nvPr/>
        </p:nvSpPr>
        <p:spPr>
          <a:xfrm>
            <a:off x="6571259" y="4361334"/>
            <a:ext cx="949042" cy="369332"/>
          </a:xfrm>
          <a:prstGeom prst="rect">
            <a:avLst/>
          </a:prstGeom>
          <a:noFill/>
        </p:spPr>
        <p:txBody>
          <a:bodyPr wrap="none" rtlCol="0">
            <a:spAutoFit/>
          </a:bodyPr>
          <a:lstStyle/>
          <a:p>
            <a:r>
              <a:rPr lang="en-US" dirty="0" smtClean="0"/>
              <a:t>API calls</a:t>
            </a:r>
            <a:endParaRPr lang="en-US" dirty="0"/>
          </a:p>
        </p:txBody>
      </p:sp>
      <p:sp>
        <p:nvSpPr>
          <p:cNvPr id="30" name="TextBox 29"/>
          <p:cNvSpPr txBox="1"/>
          <p:nvPr/>
        </p:nvSpPr>
        <p:spPr>
          <a:xfrm>
            <a:off x="8625016" y="6215449"/>
            <a:ext cx="1809341" cy="369332"/>
          </a:xfrm>
          <a:prstGeom prst="rect">
            <a:avLst/>
          </a:prstGeom>
          <a:noFill/>
        </p:spPr>
        <p:txBody>
          <a:bodyPr wrap="none" rtlCol="0">
            <a:spAutoFit/>
          </a:bodyPr>
          <a:lstStyle/>
          <a:p>
            <a:r>
              <a:rPr lang="en-US" dirty="0" smtClean="0"/>
              <a:t>System boundary</a:t>
            </a:r>
            <a:endParaRPr lang="en-US" dirty="0"/>
          </a:p>
        </p:txBody>
      </p:sp>
    </p:spTree>
    <p:extLst>
      <p:ext uri="{BB962C8B-B14F-4D97-AF65-F5344CB8AC3E}">
        <p14:creationId xmlns:p14="http://schemas.microsoft.com/office/powerpoint/2010/main" val="1273912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Services</a:t>
            </a:r>
            <a:endParaRPr lang="en-US" dirty="0"/>
          </a:p>
        </p:txBody>
      </p:sp>
      <p:sp>
        <p:nvSpPr>
          <p:cNvPr id="4" name="Rectangle 3"/>
          <p:cNvSpPr/>
          <p:nvPr/>
        </p:nvSpPr>
        <p:spPr>
          <a:xfrm>
            <a:off x="3472250" y="1690688"/>
            <a:ext cx="411479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 Rich Client</a:t>
            </a:r>
            <a:endParaRPr lang="en-US" dirty="0"/>
          </a:p>
        </p:txBody>
      </p:sp>
      <p:cxnSp>
        <p:nvCxnSpPr>
          <p:cNvPr id="13" name="Straight Arrow Connector 12"/>
          <p:cNvCxnSpPr/>
          <p:nvPr/>
        </p:nvCxnSpPr>
        <p:spPr>
          <a:xfrm>
            <a:off x="4129190" y="2605088"/>
            <a:ext cx="1" cy="72081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610863" y="2605861"/>
            <a:ext cx="1" cy="72081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321205" y="2707588"/>
            <a:ext cx="2736968" cy="369332"/>
          </a:xfrm>
          <a:prstGeom prst="rect">
            <a:avLst/>
          </a:prstGeom>
          <a:noFill/>
        </p:spPr>
        <p:txBody>
          <a:bodyPr wrap="none" rtlCol="0">
            <a:spAutoFit/>
          </a:bodyPr>
          <a:lstStyle/>
          <a:p>
            <a:r>
              <a:rPr lang="en-US" dirty="0" smtClean="0"/>
              <a:t>AJAX Calls: JSON over HTTP</a:t>
            </a:r>
            <a:endParaRPr lang="en-US" dirty="0"/>
          </a:p>
        </p:txBody>
      </p:sp>
      <p:cxnSp>
        <p:nvCxnSpPr>
          <p:cNvPr id="7" name="Straight Connector 6"/>
          <p:cNvCxnSpPr/>
          <p:nvPr/>
        </p:nvCxnSpPr>
        <p:spPr>
          <a:xfrm>
            <a:off x="1322173" y="2953265"/>
            <a:ext cx="9069859" cy="2471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34225" y="5589691"/>
            <a:ext cx="1809341" cy="369332"/>
          </a:xfrm>
          <a:prstGeom prst="rect">
            <a:avLst/>
          </a:prstGeom>
          <a:noFill/>
        </p:spPr>
        <p:txBody>
          <a:bodyPr wrap="none" rtlCol="0">
            <a:spAutoFit/>
          </a:bodyPr>
          <a:lstStyle/>
          <a:p>
            <a:r>
              <a:rPr lang="en-US" dirty="0" smtClean="0"/>
              <a:t>System boundary</a:t>
            </a:r>
            <a:endParaRPr lang="en-US" dirty="0"/>
          </a:p>
        </p:txBody>
      </p:sp>
      <p:grpSp>
        <p:nvGrpSpPr>
          <p:cNvPr id="33" name="Group 32"/>
          <p:cNvGrpSpPr/>
          <p:nvPr/>
        </p:nvGrpSpPr>
        <p:grpSpPr>
          <a:xfrm>
            <a:off x="5446216" y="3289875"/>
            <a:ext cx="2288012" cy="2986308"/>
            <a:chOff x="2480644" y="3503353"/>
            <a:chExt cx="2288012" cy="2986308"/>
          </a:xfrm>
        </p:grpSpPr>
        <p:sp>
          <p:nvSpPr>
            <p:cNvPr id="12" name="Rectangle 11"/>
            <p:cNvSpPr/>
            <p:nvPr/>
          </p:nvSpPr>
          <p:spPr>
            <a:xfrm>
              <a:off x="2685536" y="4326836"/>
              <a:ext cx="1878227" cy="60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Logic</a:t>
              </a:r>
              <a:endParaRPr lang="en-US" dirty="0"/>
            </a:p>
          </p:txBody>
        </p:sp>
        <p:sp>
          <p:nvSpPr>
            <p:cNvPr id="23" name="Can 22"/>
            <p:cNvSpPr/>
            <p:nvPr/>
          </p:nvSpPr>
          <p:spPr>
            <a:xfrm>
              <a:off x="3210697" y="5160618"/>
              <a:ext cx="827903" cy="10118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24" name="Rectangle 23"/>
            <p:cNvSpPr/>
            <p:nvPr/>
          </p:nvSpPr>
          <p:spPr>
            <a:xfrm>
              <a:off x="2685536" y="3626661"/>
              <a:ext cx="1878227" cy="555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 Interface</a:t>
              </a:r>
              <a:endParaRPr lang="en-US" dirty="0"/>
            </a:p>
          </p:txBody>
        </p:sp>
        <p:sp>
          <p:nvSpPr>
            <p:cNvPr id="29" name="Rectangle 28"/>
            <p:cNvSpPr/>
            <p:nvPr/>
          </p:nvSpPr>
          <p:spPr>
            <a:xfrm>
              <a:off x="2480644" y="3503353"/>
              <a:ext cx="2288012" cy="29863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764893" y="3289875"/>
            <a:ext cx="2288012" cy="2986308"/>
            <a:chOff x="2480644" y="3503353"/>
            <a:chExt cx="2288012" cy="2986308"/>
          </a:xfrm>
        </p:grpSpPr>
        <p:sp>
          <p:nvSpPr>
            <p:cNvPr id="35" name="Rectangle 34"/>
            <p:cNvSpPr/>
            <p:nvPr/>
          </p:nvSpPr>
          <p:spPr>
            <a:xfrm>
              <a:off x="2685536" y="4326836"/>
              <a:ext cx="1878227" cy="60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Logic</a:t>
              </a:r>
              <a:endParaRPr lang="en-US" dirty="0"/>
            </a:p>
          </p:txBody>
        </p:sp>
        <p:sp>
          <p:nvSpPr>
            <p:cNvPr id="36" name="Can 35"/>
            <p:cNvSpPr/>
            <p:nvPr/>
          </p:nvSpPr>
          <p:spPr>
            <a:xfrm>
              <a:off x="3210697" y="5160618"/>
              <a:ext cx="827903" cy="10118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37" name="Rectangle 36"/>
            <p:cNvSpPr/>
            <p:nvPr/>
          </p:nvSpPr>
          <p:spPr>
            <a:xfrm>
              <a:off x="2685536" y="3626661"/>
              <a:ext cx="1878227" cy="555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 Interface</a:t>
              </a:r>
              <a:endParaRPr lang="en-US" dirty="0"/>
            </a:p>
          </p:txBody>
        </p:sp>
        <p:sp>
          <p:nvSpPr>
            <p:cNvPr id="38" name="Rectangle 37"/>
            <p:cNvSpPr/>
            <p:nvPr/>
          </p:nvSpPr>
          <p:spPr>
            <a:xfrm>
              <a:off x="2480644" y="3503353"/>
              <a:ext cx="2288012" cy="29863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p:cNvSpPr txBox="1"/>
          <p:nvPr/>
        </p:nvSpPr>
        <p:spPr>
          <a:xfrm>
            <a:off x="3472250" y="6437870"/>
            <a:ext cx="858377" cy="369332"/>
          </a:xfrm>
          <a:prstGeom prst="rect">
            <a:avLst/>
          </a:prstGeom>
          <a:noFill/>
        </p:spPr>
        <p:txBody>
          <a:bodyPr wrap="none" rtlCol="0">
            <a:spAutoFit/>
          </a:bodyPr>
          <a:lstStyle/>
          <a:p>
            <a:r>
              <a:rPr lang="en-US" dirty="0" smtClean="0"/>
              <a:t>Service</a:t>
            </a:r>
            <a:endParaRPr lang="en-US" dirty="0"/>
          </a:p>
        </p:txBody>
      </p:sp>
      <p:sp>
        <p:nvSpPr>
          <p:cNvPr id="40" name="TextBox 39"/>
          <p:cNvSpPr txBox="1"/>
          <p:nvPr/>
        </p:nvSpPr>
        <p:spPr>
          <a:xfrm>
            <a:off x="6181674" y="6456085"/>
            <a:ext cx="858377" cy="369332"/>
          </a:xfrm>
          <a:prstGeom prst="rect">
            <a:avLst/>
          </a:prstGeom>
          <a:noFill/>
        </p:spPr>
        <p:txBody>
          <a:bodyPr wrap="none" rtlCol="0">
            <a:spAutoFit/>
          </a:bodyPr>
          <a:lstStyle/>
          <a:p>
            <a:r>
              <a:rPr lang="en-US" dirty="0" smtClean="0"/>
              <a:t>Service</a:t>
            </a:r>
            <a:endParaRPr lang="en-US" dirty="0"/>
          </a:p>
        </p:txBody>
      </p:sp>
    </p:spTree>
    <p:extLst>
      <p:ext uri="{BB962C8B-B14F-4D97-AF65-F5344CB8AC3E}">
        <p14:creationId xmlns:p14="http://schemas.microsoft.com/office/powerpoint/2010/main" val="126770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Services</a:t>
            </a:r>
            <a:endParaRPr lang="en-US" dirty="0"/>
          </a:p>
        </p:txBody>
      </p:sp>
      <p:sp>
        <p:nvSpPr>
          <p:cNvPr id="3" name="Content Placeholder 2"/>
          <p:cNvSpPr>
            <a:spLocks noGrp="1"/>
          </p:cNvSpPr>
          <p:nvPr>
            <p:ph idx="1"/>
          </p:nvPr>
        </p:nvSpPr>
        <p:spPr/>
        <p:txBody>
          <a:bodyPr/>
          <a:lstStyle/>
          <a:p>
            <a:r>
              <a:rPr lang="en-US" dirty="0" smtClean="0"/>
              <a:t>Each service is a small application</a:t>
            </a:r>
          </a:p>
          <a:p>
            <a:r>
              <a:rPr lang="en-US" dirty="0" smtClean="0"/>
              <a:t>Each service contains its own business logic and DB</a:t>
            </a:r>
          </a:p>
          <a:p>
            <a:r>
              <a:rPr lang="en-US" dirty="0" smtClean="0"/>
              <a:t>Inter service communications are strictly through service calls</a:t>
            </a:r>
          </a:p>
          <a:p>
            <a:r>
              <a:rPr lang="en-US" dirty="0" smtClean="0"/>
              <a:t>Benefits</a:t>
            </a:r>
          </a:p>
          <a:p>
            <a:pPr lvl="1"/>
            <a:r>
              <a:rPr lang="en-US" dirty="0" smtClean="0"/>
              <a:t>Each service is developed, tested and deployed independently</a:t>
            </a:r>
          </a:p>
          <a:p>
            <a:pPr lvl="1"/>
            <a:r>
              <a:rPr lang="en-US" dirty="0" smtClean="0"/>
              <a:t>Each service can be scaled independently</a:t>
            </a:r>
          </a:p>
          <a:p>
            <a:pPr lvl="1"/>
            <a:r>
              <a:rPr lang="en-US" dirty="0" smtClean="0"/>
              <a:t>Allow good mixture of technologies as each service can be implemented with its own technologies</a:t>
            </a:r>
          </a:p>
          <a:p>
            <a:pPr lvl="1"/>
            <a:r>
              <a:rPr lang="en-US" dirty="0" smtClean="0"/>
              <a:t>Continuous deployment is easy</a:t>
            </a:r>
          </a:p>
          <a:p>
            <a:endParaRPr lang="en-US" dirty="0"/>
          </a:p>
        </p:txBody>
      </p:sp>
    </p:spTree>
    <p:extLst>
      <p:ext uri="{BB962C8B-B14F-4D97-AF65-F5344CB8AC3E}">
        <p14:creationId xmlns:p14="http://schemas.microsoft.com/office/powerpoint/2010/main" val="20516985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 SOA vs Micro Services: disadvantages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64443031"/>
              </p:ext>
            </p:extLst>
          </p:nvPr>
        </p:nvGraphicFramePr>
        <p:xfrm>
          <a:off x="838200" y="1825625"/>
          <a:ext cx="10515600" cy="303784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Monolithic SOA</a:t>
                      </a:r>
                      <a:endParaRPr lang="en-US" dirty="0"/>
                    </a:p>
                  </a:txBody>
                  <a:tcPr/>
                </a:tc>
                <a:tc>
                  <a:txBody>
                    <a:bodyPr/>
                    <a:lstStyle/>
                    <a:p>
                      <a:r>
                        <a:rPr lang="en-US" dirty="0" smtClean="0"/>
                        <a:t>Micro Services</a:t>
                      </a:r>
                      <a:endParaRPr lang="en-US" dirty="0"/>
                    </a:p>
                  </a:txBody>
                  <a:tcPr/>
                </a:tc>
              </a:tr>
              <a:tr h="370840">
                <a:tc>
                  <a:txBody>
                    <a:bodyPr/>
                    <a:lstStyle/>
                    <a:p>
                      <a:r>
                        <a:rPr lang="en-US" dirty="0" smtClean="0"/>
                        <a:t>As</a:t>
                      </a:r>
                      <a:r>
                        <a:rPr lang="en-US" baseline="0" dirty="0" smtClean="0"/>
                        <a:t> the complexity increases, the system becomes too hard to maintain.  Small changes can have huge impacts.</a:t>
                      </a:r>
                      <a:endParaRPr lang="en-US" dirty="0"/>
                    </a:p>
                  </a:txBody>
                  <a:tcPr/>
                </a:tc>
                <a:tc>
                  <a:txBody>
                    <a:bodyPr/>
                    <a:lstStyle/>
                    <a:p>
                      <a:r>
                        <a:rPr lang="en-US" dirty="0" smtClean="0"/>
                        <a:t>Inherently distributed system</a:t>
                      </a:r>
                      <a:r>
                        <a:rPr lang="en-US" baseline="0" dirty="0" smtClean="0"/>
                        <a:t>: data integrity problem.  Network reliability and latency often ignored and cause problems later.</a:t>
                      </a:r>
                      <a:endParaRPr lang="en-US" dirty="0"/>
                    </a:p>
                  </a:txBody>
                  <a:tcPr/>
                </a:tc>
              </a:tr>
              <a:tr h="370840">
                <a:tc>
                  <a:txBody>
                    <a:bodyPr/>
                    <a:lstStyle/>
                    <a:p>
                      <a:r>
                        <a:rPr lang="en-US" dirty="0" smtClean="0"/>
                        <a:t>Single technology</a:t>
                      </a:r>
                      <a:endParaRPr lang="en-US" dirty="0"/>
                    </a:p>
                  </a:txBody>
                  <a:tcPr/>
                </a:tc>
                <a:tc>
                  <a:txBody>
                    <a:bodyPr/>
                    <a:lstStyle/>
                    <a:p>
                      <a:r>
                        <a:rPr lang="en-US" dirty="0" smtClean="0"/>
                        <a:t>Managing a large number of services is challenging.</a:t>
                      </a:r>
                      <a:endParaRPr lang="en-US" dirty="0"/>
                    </a:p>
                  </a:txBody>
                  <a:tcPr/>
                </a:tc>
              </a:tr>
              <a:tr h="370840">
                <a:tc>
                  <a:txBody>
                    <a:bodyPr/>
                    <a:lstStyle/>
                    <a:p>
                      <a:r>
                        <a:rPr lang="en-US" dirty="0" smtClean="0"/>
                        <a:t>Can easily become bloated</a:t>
                      </a:r>
                      <a:endParaRPr lang="en-US" dirty="0"/>
                    </a:p>
                  </a:txBody>
                  <a:tcPr/>
                </a:tc>
                <a:tc>
                  <a:txBody>
                    <a:bodyPr/>
                    <a:lstStyle/>
                    <a:p>
                      <a:r>
                        <a:rPr lang="en-US" dirty="0" smtClean="0"/>
                        <a:t>Difficult to test and debug an</a:t>
                      </a:r>
                      <a:r>
                        <a:rPr lang="en-US" baseline="0" dirty="0" smtClean="0"/>
                        <a:t> application that depends on many other services.  </a:t>
                      </a:r>
                      <a:endParaRPr lang="en-US" dirty="0"/>
                    </a:p>
                  </a:txBody>
                  <a:tcPr/>
                </a:tc>
              </a:tr>
              <a:tr h="370840">
                <a:tc>
                  <a:txBody>
                    <a:bodyPr/>
                    <a:lstStyle/>
                    <a:p>
                      <a:endParaRPr lang="en-US"/>
                    </a:p>
                  </a:txBody>
                  <a:tcPr/>
                </a:tc>
                <a:tc>
                  <a:txBody>
                    <a:bodyPr/>
                    <a:lstStyle/>
                    <a:p>
                      <a:endParaRPr lang="en-US" dirty="0"/>
                    </a:p>
                  </a:txBody>
                  <a:tcPr/>
                </a:tc>
              </a:tr>
              <a:tr h="370840">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9677817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Micro Services</a:t>
            </a:r>
            <a:endParaRPr lang="en-US" dirty="0"/>
          </a:p>
        </p:txBody>
      </p:sp>
      <p:sp>
        <p:nvSpPr>
          <p:cNvPr id="4" name="Rectangle 3"/>
          <p:cNvSpPr/>
          <p:nvPr/>
        </p:nvSpPr>
        <p:spPr>
          <a:xfrm>
            <a:off x="1334530" y="1332342"/>
            <a:ext cx="72039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 Rich Client</a:t>
            </a:r>
            <a:endParaRPr lang="en-US" dirty="0"/>
          </a:p>
        </p:txBody>
      </p:sp>
      <p:cxnSp>
        <p:nvCxnSpPr>
          <p:cNvPr id="13" name="Straight Arrow Connector 12"/>
          <p:cNvCxnSpPr/>
          <p:nvPr/>
        </p:nvCxnSpPr>
        <p:spPr>
          <a:xfrm>
            <a:off x="4141547" y="2246742"/>
            <a:ext cx="1" cy="72081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623220" y="2247515"/>
            <a:ext cx="1" cy="72081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333562" y="2349242"/>
            <a:ext cx="2736968" cy="369332"/>
          </a:xfrm>
          <a:prstGeom prst="rect">
            <a:avLst/>
          </a:prstGeom>
          <a:noFill/>
        </p:spPr>
        <p:txBody>
          <a:bodyPr wrap="none" rtlCol="0">
            <a:spAutoFit/>
          </a:bodyPr>
          <a:lstStyle/>
          <a:p>
            <a:r>
              <a:rPr lang="en-US" dirty="0" smtClean="0"/>
              <a:t>AJAX Calls: JSON over HTTP</a:t>
            </a:r>
            <a:endParaRPr lang="en-US" dirty="0"/>
          </a:p>
        </p:txBody>
      </p:sp>
      <p:cxnSp>
        <p:nvCxnSpPr>
          <p:cNvPr id="7" name="Straight Connector 6"/>
          <p:cNvCxnSpPr/>
          <p:nvPr/>
        </p:nvCxnSpPr>
        <p:spPr>
          <a:xfrm>
            <a:off x="1334530" y="2594919"/>
            <a:ext cx="9069859" cy="2471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458573" y="2931529"/>
            <a:ext cx="2288012" cy="2986308"/>
            <a:chOff x="2480644" y="3503353"/>
            <a:chExt cx="2288012" cy="2986308"/>
          </a:xfrm>
        </p:grpSpPr>
        <p:sp>
          <p:nvSpPr>
            <p:cNvPr id="12" name="Rectangle 11"/>
            <p:cNvSpPr/>
            <p:nvPr/>
          </p:nvSpPr>
          <p:spPr>
            <a:xfrm>
              <a:off x="2685536" y="4326836"/>
              <a:ext cx="1878227" cy="60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Logic</a:t>
              </a:r>
              <a:endParaRPr lang="en-US" dirty="0"/>
            </a:p>
          </p:txBody>
        </p:sp>
        <p:sp>
          <p:nvSpPr>
            <p:cNvPr id="23" name="Can 22"/>
            <p:cNvSpPr/>
            <p:nvPr/>
          </p:nvSpPr>
          <p:spPr>
            <a:xfrm>
              <a:off x="3210697" y="5160618"/>
              <a:ext cx="827903" cy="10118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24" name="Rectangle 23"/>
            <p:cNvSpPr/>
            <p:nvPr/>
          </p:nvSpPr>
          <p:spPr>
            <a:xfrm>
              <a:off x="2685536" y="3626661"/>
              <a:ext cx="1878227" cy="555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 Interface</a:t>
              </a:r>
              <a:endParaRPr lang="en-US" dirty="0"/>
            </a:p>
          </p:txBody>
        </p:sp>
        <p:sp>
          <p:nvSpPr>
            <p:cNvPr id="29" name="Rectangle 28"/>
            <p:cNvSpPr/>
            <p:nvPr/>
          </p:nvSpPr>
          <p:spPr>
            <a:xfrm>
              <a:off x="2480644" y="3503353"/>
              <a:ext cx="2288012" cy="29863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777250" y="2931529"/>
            <a:ext cx="2288012" cy="2986308"/>
            <a:chOff x="2480644" y="3503353"/>
            <a:chExt cx="2288012" cy="2986308"/>
          </a:xfrm>
        </p:grpSpPr>
        <p:sp>
          <p:nvSpPr>
            <p:cNvPr id="35" name="Rectangle 34"/>
            <p:cNvSpPr/>
            <p:nvPr/>
          </p:nvSpPr>
          <p:spPr>
            <a:xfrm>
              <a:off x="2685536" y="4326836"/>
              <a:ext cx="1878227" cy="60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Logic</a:t>
              </a:r>
              <a:endParaRPr lang="en-US" dirty="0"/>
            </a:p>
          </p:txBody>
        </p:sp>
        <p:sp>
          <p:nvSpPr>
            <p:cNvPr id="36" name="Can 35"/>
            <p:cNvSpPr/>
            <p:nvPr/>
          </p:nvSpPr>
          <p:spPr>
            <a:xfrm>
              <a:off x="3210697" y="5160618"/>
              <a:ext cx="827903" cy="10118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37" name="Rectangle 36"/>
            <p:cNvSpPr/>
            <p:nvPr/>
          </p:nvSpPr>
          <p:spPr>
            <a:xfrm>
              <a:off x="2685536" y="3626661"/>
              <a:ext cx="1878227" cy="555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 Interface</a:t>
              </a:r>
              <a:endParaRPr lang="en-US" dirty="0"/>
            </a:p>
          </p:txBody>
        </p:sp>
        <p:sp>
          <p:nvSpPr>
            <p:cNvPr id="38" name="Rectangle 37"/>
            <p:cNvSpPr/>
            <p:nvPr/>
          </p:nvSpPr>
          <p:spPr>
            <a:xfrm>
              <a:off x="2480644" y="3503353"/>
              <a:ext cx="2288012" cy="29863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1334529" y="6229734"/>
            <a:ext cx="7203989" cy="529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Event Bus</a:t>
            </a:r>
            <a:endParaRPr lang="en-US"/>
          </a:p>
        </p:txBody>
      </p:sp>
      <p:cxnSp>
        <p:nvCxnSpPr>
          <p:cNvPr id="6" name="Straight Arrow Connector 5"/>
          <p:cNvCxnSpPr/>
          <p:nvPr/>
        </p:nvCxnSpPr>
        <p:spPr>
          <a:xfrm>
            <a:off x="1680519" y="2246742"/>
            <a:ext cx="0" cy="3982992"/>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34530" y="4362599"/>
            <a:ext cx="1232197" cy="369332"/>
          </a:xfrm>
          <a:prstGeom prst="rect">
            <a:avLst/>
          </a:prstGeom>
          <a:noFill/>
        </p:spPr>
        <p:txBody>
          <a:bodyPr wrap="none" rtlCol="0">
            <a:spAutoFit/>
          </a:bodyPr>
          <a:lstStyle/>
          <a:p>
            <a:r>
              <a:rPr lang="en-US" dirty="0" err="1" smtClean="0"/>
              <a:t>WebSocket</a:t>
            </a:r>
            <a:endParaRPr lang="en-US" dirty="0"/>
          </a:p>
        </p:txBody>
      </p:sp>
      <p:cxnSp>
        <p:nvCxnSpPr>
          <p:cNvPr id="11" name="Elbow Connector 10"/>
          <p:cNvCxnSpPr>
            <a:stCxn id="38" idx="1"/>
          </p:cNvCxnSpPr>
          <p:nvPr/>
        </p:nvCxnSpPr>
        <p:spPr>
          <a:xfrm rot="10800000" flipV="1">
            <a:off x="2310714" y="4424682"/>
            <a:ext cx="466536" cy="1805051"/>
          </a:xfrm>
          <a:prstGeom prst="bentConnector2">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9" idx="3"/>
          </p:cNvCxnSpPr>
          <p:nvPr/>
        </p:nvCxnSpPr>
        <p:spPr>
          <a:xfrm>
            <a:off x="7746585" y="4424683"/>
            <a:ext cx="359447" cy="1805050"/>
          </a:xfrm>
          <a:prstGeom prst="bentConnector2">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37657" y="5416011"/>
            <a:ext cx="2913618" cy="369332"/>
          </a:xfrm>
          <a:prstGeom prst="rect">
            <a:avLst/>
          </a:prstGeom>
          <a:noFill/>
        </p:spPr>
        <p:txBody>
          <a:bodyPr wrap="none" rtlCol="0">
            <a:spAutoFit/>
          </a:bodyPr>
          <a:lstStyle/>
          <a:p>
            <a:r>
              <a:rPr lang="en-US" dirty="0" err="1" smtClean="0"/>
              <a:t>WebSocket</a:t>
            </a:r>
            <a:r>
              <a:rPr lang="en-US" dirty="0" smtClean="0"/>
              <a:t>/</a:t>
            </a:r>
            <a:r>
              <a:rPr lang="en-US" dirty="0" err="1" smtClean="0"/>
              <a:t>async</a:t>
            </a:r>
            <a:r>
              <a:rPr lang="en-US" dirty="0" smtClean="0"/>
              <a:t> service call</a:t>
            </a:r>
            <a:endParaRPr lang="en-US" dirty="0"/>
          </a:p>
        </p:txBody>
      </p:sp>
    </p:spTree>
    <p:extLst>
      <p:ext uri="{BB962C8B-B14F-4D97-AF65-F5344CB8AC3E}">
        <p14:creationId xmlns:p14="http://schemas.microsoft.com/office/powerpoint/2010/main" val="13769433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XPE Event Driven Micro Services</a:t>
            </a:r>
            <a:endParaRPr lang="en-US" dirty="0"/>
          </a:p>
        </p:txBody>
      </p:sp>
      <p:sp>
        <p:nvSpPr>
          <p:cNvPr id="4" name="Rectangle 3"/>
          <p:cNvSpPr/>
          <p:nvPr/>
        </p:nvSpPr>
        <p:spPr>
          <a:xfrm>
            <a:off x="1334529" y="1332342"/>
            <a:ext cx="745994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 Rich Client</a:t>
            </a:r>
            <a:endParaRPr lang="en-US" dirty="0"/>
          </a:p>
        </p:txBody>
      </p:sp>
      <p:cxnSp>
        <p:nvCxnSpPr>
          <p:cNvPr id="13" name="Straight Arrow Connector 12"/>
          <p:cNvCxnSpPr/>
          <p:nvPr/>
        </p:nvCxnSpPr>
        <p:spPr>
          <a:xfrm>
            <a:off x="4141547" y="2246742"/>
            <a:ext cx="1" cy="72081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623220" y="2247515"/>
            <a:ext cx="1" cy="72081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333562" y="2349242"/>
            <a:ext cx="2736968" cy="369332"/>
          </a:xfrm>
          <a:prstGeom prst="rect">
            <a:avLst/>
          </a:prstGeom>
          <a:noFill/>
        </p:spPr>
        <p:txBody>
          <a:bodyPr wrap="none" rtlCol="0">
            <a:spAutoFit/>
          </a:bodyPr>
          <a:lstStyle/>
          <a:p>
            <a:r>
              <a:rPr lang="en-US" dirty="0" smtClean="0"/>
              <a:t>AJAX Calls: JSON over HTTP</a:t>
            </a:r>
            <a:endParaRPr lang="en-US" dirty="0"/>
          </a:p>
        </p:txBody>
      </p:sp>
      <p:cxnSp>
        <p:nvCxnSpPr>
          <p:cNvPr id="7" name="Straight Connector 6"/>
          <p:cNvCxnSpPr/>
          <p:nvPr/>
        </p:nvCxnSpPr>
        <p:spPr>
          <a:xfrm>
            <a:off x="1334530" y="2594919"/>
            <a:ext cx="9069859" cy="2471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777250" y="3744545"/>
            <a:ext cx="2288012" cy="2173292"/>
            <a:chOff x="2777250" y="3744545"/>
            <a:chExt cx="2288012" cy="2173292"/>
          </a:xfrm>
        </p:grpSpPr>
        <p:sp>
          <p:nvSpPr>
            <p:cNvPr id="35" name="Rectangle 34"/>
            <p:cNvSpPr/>
            <p:nvPr/>
          </p:nvSpPr>
          <p:spPr>
            <a:xfrm>
              <a:off x="3000235" y="3907593"/>
              <a:ext cx="1878227" cy="529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Logic</a:t>
              </a:r>
              <a:endParaRPr lang="en-US" dirty="0"/>
            </a:p>
          </p:txBody>
        </p:sp>
        <p:sp>
          <p:nvSpPr>
            <p:cNvPr id="36" name="Can 35"/>
            <p:cNvSpPr/>
            <p:nvPr/>
          </p:nvSpPr>
          <p:spPr>
            <a:xfrm>
              <a:off x="3507303" y="4759437"/>
              <a:ext cx="827903" cy="8819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DB</a:t>
              </a:r>
              <a:endParaRPr lang="en-US" dirty="0"/>
            </a:p>
          </p:txBody>
        </p:sp>
        <p:sp>
          <p:nvSpPr>
            <p:cNvPr id="38" name="Rectangle 37"/>
            <p:cNvSpPr/>
            <p:nvPr/>
          </p:nvSpPr>
          <p:spPr>
            <a:xfrm>
              <a:off x="2777250" y="3744545"/>
              <a:ext cx="2288012" cy="21732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1334529" y="6229734"/>
            <a:ext cx="7459942" cy="529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 XPE Messaging Server</a:t>
            </a:r>
            <a:endParaRPr lang="en-US" dirty="0"/>
          </a:p>
        </p:txBody>
      </p:sp>
      <p:sp>
        <p:nvSpPr>
          <p:cNvPr id="9" name="TextBox 8"/>
          <p:cNvSpPr txBox="1"/>
          <p:nvPr/>
        </p:nvSpPr>
        <p:spPr>
          <a:xfrm>
            <a:off x="1334530" y="4362599"/>
            <a:ext cx="1232197" cy="369332"/>
          </a:xfrm>
          <a:prstGeom prst="rect">
            <a:avLst/>
          </a:prstGeom>
          <a:noFill/>
        </p:spPr>
        <p:txBody>
          <a:bodyPr wrap="none" rtlCol="0">
            <a:spAutoFit/>
          </a:bodyPr>
          <a:lstStyle/>
          <a:p>
            <a:r>
              <a:rPr lang="en-US" dirty="0" err="1" smtClean="0"/>
              <a:t>WebSocket</a:t>
            </a:r>
            <a:endParaRPr lang="en-US" dirty="0"/>
          </a:p>
        </p:txBody>
      </p:sp>
      <p:cxnSp>
        <p:nvCxnSpPr>
          <p:cNvPr id="11" name="Elbow Connector 10"/>
          <p:cNvCxnSpPr>
            <a:stCxn id="38" idx="1"/>
          </p:cNvCxnSpPr>
          <p:nvPr/>
        </p:nvCxnSpPr>
        <p:spPr>
          <a:xfrm rot="10800000" flipV="1">
            <a:off x="2310714" y="4831191"/>
            <a:ext cx="466536" cy="1398540"/>
          </a:xfrm>
          <a:prstGeom prst="bentConnector2">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334529" y="2861390"/>
            <a:ext cx="5893585" cy="529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Web Server and Smart Service Proxy</a:t>
            </a:r>
            <a:endParaRPr lang="en-US" dirty="0"/>
          </a:p>
        </p:txBody>
      </p:sp>
      <p:cxnSp>
        <p:nvCxnSpPr>
          <p:cNvPr id="17" name="Straight Arrow Connector 16"/>
          <p:cNvCxnSpPr/>
          <p:nvPr/>
        </p:nvCxnSpPr>
        <p:spPr>
          <a:xfrm>
            <a:off x="1853514" y="2246742"/>
            <a:ext cx="0" cy="61464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553950" y="3764588"/>
            <a:ext cx="2288012" cy="2173292"/>
            <a:chOff x="2777250" y="3744545"/>
            <a:chExt cx="2288012" cy="2173292"/>
          </a:xfrm>
        </p:grpSpPr>
        <p:sp>
          <p:nvSpPr>
            <p:cNvPr id="32" name="Rectangle 31"/>
            <p:cNvSpPr/>
            <p:nvPr/>
          </p:nvSpPr>
          <p:spPr>
            <a:xfrm>
              <a:off x="3000235" y="3907593"/>
              <a:ext cx="1878227" cy="529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Logic</a:t>
              </a:r>
              <a:endParaRPr lang="en-US" dirty="0"/>
            </a:p>
          </p:txBody>
        </p:sp>
        <p:sp>
          <p:nvSpPr>
            <p:cNvPr id="39" name="Can 38"/>
            <p:cNvSpPr/>
            <p:nvPr/>
          </p:nvSpPr>
          <p:spPr>
            <a:xfrm>
              <a:off x="3507303" y="4759437"/>
              <a:ext cx="827903" cy="8819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DB</a:t>
              </a:r>
              <a:endParaRPr lang="en-US" dirty="0"/>
            </a:p>
          </p:txBody>
        </p:sp>
        <p:sp>
          <p:nvSpPr>
            <p:cNvPr id="40" name="Rectangle 39"/>
            <p:cNvSpPr/>
            <p:nvPr/>
          </p:nvSpPr>
          <p:spPr>
            <a:xfrm>
              <a:off x="2777250" y="3744545"/>
              <a:ext cx="2288012" cy="21732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Elbow Connector 20"/>
          <p:cNvCxnSpPr>
            <a:stCxn id="40" idx="3"/>
          </p:cNvCxnSpPr>
          <p:nvPr/>
        </p:nvCxnSpPr>
        <p:spPr>
          <a:xfrm>
            <a:off x="7841962" y="4851234"/>
            <a:ext cx="474724" cy="1378497"/>
          </a:xfrm>
          <a:prstGeom prst="bentConnector2">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0" idx="0"/>
          </p:cNvCxnSpPr>
          <p:nvPr/>
        </p:nvCxnSpPr>
        <p:spPr>
          <a:xfrm flipH="1" flipV="1">
            <a:off x="6697954" y="3380781"/>
            <a:ext cx="2" cy="383807"/>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3939348" y="3348444"/>
            <a:ext cx="2" cy="383807"/>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9089571" y="3907593"/>
            <a:ext cx="1719943" cy="549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SOAP</a:t>
            </a:r>
          </a:p>
          <a:p>
            <a:pPr algn="ctr"/>
            <a:r>
              <a:rPr lang="en-US" dirty="0" smtClean="0"/>
              <a:t>WS</a:t>
            </a:r>
            <a:endParaRPr lang="en-US" dirty="0"/>
          </a:p>
        </p:txBody>
      </p:sp>
      <p:sp>
        <p:nvSpPr>
          <p:cNvPr id="43" name="Rectangle 42"/>
          <p:cNvSpPr/>
          <p:nvPr/>
        </p:nvSpPr>
        <p:spPr>
          <a:xfrm>
            <a:off x="9089571" y="4945651"/>
            <a:ext cx="1719943" cy="549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Thirdparty</a:t>
            </a:r>
            <a:endParaRPr lang="en-US" dirty="0" smtClean="0"/>
          </a:p>
          <a:p>
            <a:pPr algn="ctr"/>
            <a:r>
              <a:rPr lang="en-US" dirty="0" smtClean="0"/>
              <a:t>Services</a:t>
            </a:r>
            <a:endParaRPr lang="en-US" dirty="0"/>
          </a:p>
        </p:txBody>
      </p:sp>
      <p:cxnSp>
        <p:nvCxnSpPr>
          <p:cNvPr id="45" name="Elbow Connector 44"/>
          <p:cNvCxnSpPr>
            <a:endCxn id="43" idx="1"/>
          </p:cNvCxnSpPr>
          <p:nvPr/>
        </p:nvCxnSpPr>
        <p:spPr>
          <a:xfrm rot="16200000" flipH="1">
            <a:off x="7888196" y="4019086"/>
            <a:ext cx="1812550" cy="590200"/>
          </a:xfrm>
          <a:prstGeom prst="bentConnector2">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53" idx="3"/>
            <a:endCxn id="42" idx="0"/>
          </p:cNvCxnSpPr>
          <p:nvPr/>
        </p:nvCxnSpPr>
        <p:spPr>
          <a:xfrm>
            <a:off x="8794471" y="3125322"/>
            <a:ext cx="1155072" cy="782271"/>
          </a:xfrm>
          <a:prstGeom prst="bentConnector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069356" y="5578614"/>
            <a:ext cx="1703800" cy="369332"/>
          </a:xfrm>
          <a:prstGeom prst="rect">
            <a:avLst/>
          </a:prstGeom>
          <a:noFill/>
        </p:spPr>
        <p:txBody>
          <a:bodyPr wrap="none" rtlCol="0">
            <a:spAutoFit/>
          </a:bodyPr>
          <a:lstStyle/>
          <a:p>
            <a:r>
              <a:rPr lang="en-US" smtClean="0"/>
              <a:t>Micro Container</a:t>
            </a:r>
            <a:endParaRPr lang="en-US"/>
          </a:p>
        </p:txBody>
      </p:sp>
      <p:sp>
        <p:nvSpPr>
          <p:cNvPr id="49" name="TextBox 48"/>
          <p:cNvSpPr txBox="1"/>
          <p:nvPr/>
        </p:nvSpPr>
        <p:spPr>
          <a:xfrm>
            <a:off x="5795315" y="5557506"/>
            <a:ext cx="1703800" cy="369332"/>
          </a:xfrm>
          <a:prstGeom prst="rect">
            <a:avLst/>
          </a:prstGeom>
          <a:noFill/>
        </p:spPr>
        <p:txBody>
          <a:bodyPr wrap="none" rtlCol="0">
            <a:spAutoFit/>
          </a:bodyPr>
          <a:lstStyle/>
          <a:p>
            <a:r>
              <a:rPr lang="en-US" smtClean="0"/>
              <a:t>Micro Container</a:t>
            </a:r>
            <a:endParaRPr lang="en-US"/>
          </a:p>
        </p:txBody>
      </p:sp>
      <p:sp>
        <p:nvSpPr>
          <p:cNvPr id="53" name="Rectangle 52"/>
          <p:cNvSpPr/>
          <p:nvPr/>
        </p:nvSpPr>
        <p:spPr>
          <a:xfrm>
            <a:off x="7223519" y="2859841"/>
            <a:ext cx="1570952" cy="530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SOAP to JSON</a:t>
            </a:r>
            <a:endParaRPr lang="en-US" dirty="0"/>
          </a:p>
        </p:txBody>
      </p:sp>
    </p:spTree>
    <p:extLst>
      <p:ext uri="{BB962C8B-B14F-4D97-AF65-F5344CB8AC3E}">
        <p14:creationId xmlns:p14="http://schemas.microsoft.com/office/powerpoint/2010/main" val="980433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Software Architecture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Component or module based</a:t>
            </a:r>
          </a:p>
          <a:p>
            <a:r>
              <a:rPr lang="en-US" dirty="0" smtClean="0"/>
              <a:t>Functionality is implemented as library</a:t>
            </a:r>
          </a:p>
          <a:p>
            <a:r>
              <a:rPr lang="en-US" dirty="0" smtClean="0"/>
              <a:t>Using functionality is through language specific APIs</a:t>
            </a:r>
          </a:p>
          <a:p>
            <a:r>
              <a:rPr lang="en-US" dirty="0" smtClean="0"/>
              <a:t>Variations on implementation styles:</a:t>
            </a:r>
          </a:p>
          <a:p>
            <a:pPr lvl="1"/>
            <a:r>
              <a:rPr lang="en-US" dirty="0" smtClean="0"/>
              <a:t>Procedure styles</a:t>
            </a:r>
          </a:p>
          <a:p>
            <a:pPr lvl="1"/>
            <a:r>
              <a:rPr lang="en-US" dirty="0" smtClean="0"/>
              <a:t>Function styles</a:t>
            </a:r>
          </a:p>
          <a:p>
            <a:pPr lvl="1"/>
            <a:r>
              <a:rPr lang="en-US" dirty="0" smtClean="0"/>
              <a:t>OO styles</a:t>
            </a:r>
          </a:p>
          <a:p>
            <a:r>
              <a:rPr lang="en-US" dirty="0" smtClean="0"/>
              <a:t>Advantages</a:t>
            </a:r>
          </a:p>
          <a:p>
            <a:pPr lvl="1"/>
            <a:r>
              <a:rPr lang="en-US" dirty="0" smtClean="0"/>
              <a:t>Reliable</a:t>
            </a:r>
          </a:p>
          <a:p>
            <a:pPr lvl="1"/>
            <a:r>
              <a:rPr lang="en-US" dirty="0" smtClean="0"/>
              <a:t>High performance</a:t>
            </a:r>
          </a:p>
          <a:p>
            <a:r>
              <a:rPr lang="en-US" dirty="0" smtClean="0"/>
              <a:t>Disadvantages</a:t>
            </a:r>
          </a:p>
          <a:p>
            <a:pPr lvl="1"/>
            <a:r>
              <a:rPr lang="en-US" dirty="0" smtClean="0"/>
              <a:t>Language specific.  Crossing language is difficult.</a:t>
            </a:r>
          </a:p>
          <a:p>
            <a:pPr lvl="1"/>
            <a:r>
              <a:rPr lang="en-US" dirty="0" smtClean="0"/>
              <a:t>Platform specific.  Crossing platform is very hard.  </a:t>
            </a:r>
          </a:p>
          <a:p>
            <a:pPr lvl="1"/>
            <a:r>
              <a:rPr lang="en-US" dirty="0" smtClean="0"/>
              <a:t>Very tight coupling. Slight API change can cause great changes throughout the whole systems.</a:t>
            </a:r>
          </a:p>
          <a:p>
            <a:endParaRPr lang="en-US" dirty="0"/>
          </a:p>
        </p:txBody>
      </p:sp>
    </p:spTree>
    <p:extLst>
      <p:ext uri="{BB962C8B-B14F-4D97-AF65-F5344CB8AC3E}">
        <p14:creationId xmlns:p14="http://schemas.microsoft.com/office/powerpoint/2010/main" val="1192465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XPE Event Driven Micro Service Architecture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Use the latest and best known algorithms and completely rewrote low-level libraries to replace standard Java libraries </a:t>
            </a:r>
          </a:p>
          <a:p>
            <a:pPr lvl="1"/>
            <a:r>
              <a:rPr lang="en-US" dirty="0" smtClean="0"/>
              <a:t>High performance and reliability</a:t>
            </a:r>
          </a:p>
          <a:p>
            <a:pPr lvl="1"/>
            <a:r>
              <a:rPr lang="en-US" dirty="0" smtClean="0"/>
              <a:t>High system security</a:t>
            </a:r>
          </a:p>
          <a:p>
            <a:r>
              <a:rPr lang="en-US" dirty="0" smtClean="0"/>
              <a:t>World’s fastest Web Server (7 x Apache, and 2 x Nginx)</a:t>
            </a:r>
          </a:p>
          <a:p>
            <a:r>
              <a:rPr lang="en-US" dirty="0" smtClean="0"/>
              <a:t>Smart service proxy for easy integration with micro services</a:t>
            </a:r>
          </a:p>
          <a:p>
            <a:r>
              <a:rPr lang="en-US" dirty="0" smtClean="0"/>
              <a:t>Micro containers for easy deployment and management</a:t>
            </a:r>
          </a:p>
          <a:p>
            <a:pPr lvl="1"/>
            <a:r>
              <a:rPr lang="en-US" dirty="0" smtClean="0"/>
              <a:t>A service packed with a container can be as small as a few </a:t>
            </a:r>
            <a:r>
              <a:rPr lang="en-US" dirty="0" err="1" smtClean="0"/>
              <a:t>kbs</a:t>
            </a:r>
            <a:r>
              <a:rPr lang="en-US" dirty="0" smtClean="0"/>
              <a:t> </a:t>
            </a:r>
          </a:p>
          <a:p>
            <a:r>
              <a:rPr lang="en-US" dirty="0" smtClean="0"/>
              <a:t>Event messaging server for data integrity</a:t>
            </a:r>
          </a:p>
          <a:p>
            <a:pPr lvl="1"/>
            <a:r>
              <a:rPr lang="en-US" dirty="0" smtClean="0"/>
              <a:t>All events are log based</a:t>
            </a:r>
          </a:p>
          <a:p>
            <a:pPr lvl="1"/>
            <a:r>
              <a:rPr lang="en-US" dirty="0" smtClean="0"/>
              <a:t>Service are deterministic </a:t>
            </a:r>
          </a:p>
          <a:p>
            <a:pPr lvl="1"/>
            <a:r>
              <a:rPr lang="en-US" dirty="0" smtClean="0"/>
              <a:t>Easy debugging by replaying event logs</a:t>
            </a:r>
          </a:p>
          <a:p>
            <a:endParaRPr lang="en-US" dirty="0"/>
          </a:p>
        </p:txBody>
      </p:sp>
    </p:spTree>
    <p:extLst>
      <p:ext uri="{BB962C8B-B14F-4D97-AF65-F5344CB8AC3E}">
        <p14:creationId xmlns:p14="http://schemas.microsoft.com/office/powerpoint/2010/main" val="4182716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998588" y="1839476"/>
            <a:ext cx="4405458" cy="5938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Applications</a:t>
            </a:r>
            <a:endParaRPr lang="en-US" dirty="0"/>
          </a:p>
        </p:txBody>
      </p:sp>
      <p:sp>
        <p:nvSpPr>
          <p:cNvPr id="2" name="Title 1"/>
          <p:cNvSpPr>
            <a:spLocks noGrp="1"/>
          </p:cNvSpPr>
          <p:nvPr>
            <p:ph type="title"/>
          </p:nvPr>
        </p:nvSpPr>
        <p:spPr/>
        <p:txBody>
          <a:bodyPr/>
          <a:lstStyle/>
          <a:p>
            <a:r>
              <a:rPr lang="en-US" dirty="0" smtClean="0"/>
              <a:t>XPE Technology Stack</a:t>
            </a:r>
            <a:endParaRPr lang="en-US" dirty="0"/>
          </a:p>
        </p:txBody>
      </p:sp>
      <p:sp>
        <p:nvSpPr>
          <p:cNvPr id="4" name="Rectangle 3"/>
          <p:cNvSpPr/>
          <p:nvPr/>
        </p:nvSpPr>
        <p:spPr>
          <a:xfrm>
            <a:off x="1536569" y="5344998"/>
            <a:ext cx="8653807"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High Performance Java Core Library</a:t>
            </a:r>
            <a:endParaRPr lang="en-US" dirty="0"/>
          </a:p>
        </p:txBody>
      </p:sp>
      <p:sp>
        <p:nvSpPr>
          <p:cNvPr id="5" name="Rectangle 4"/>
          <p:cNvSpPr/>
          <p:nvPr/>
        </p:nvSpPr>
        <p:spPr>
          <a:xfrm>
            <a:off x="1536569" y="4582998"/>
            <a:ext cx="8653807"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DB</a:t>
            </a:r>
            <a:endParaRPr lang="en-US" dirty="0"/>
          </a:p>
        </p:txBody>
      </p:sp>
      <p:sp>
        <p:nvSpPr>
          <p:cNvPr id="6" name="Rectangle 5"/>
          <p:cNvSpPr/>
          <p:nvPr/>
        </p:nvSpPr>
        <p:spPr>
          <a:xfrm>
            <a:off x="1536569" y="3769936"/>
            <a:ext cx="2462408"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XPE Messaging Server</a:t>
            </a:r>
            <a:endParaRPr lang="en-US" dirty="0"/>
          </a:p>
        </p:txBody>
      </p:sp>
      <p:sp>
        <p:nvSpPr>
          <p:cNvPr id="7" name="Rectangle 6"/>
          <p:cNvSpPr/>
          <p:nvPr/>
        </p:nvSpPr>
        <p:spPr>
          <a:xfrm>
            <a:off x="4249195" y="3780614"/>
            <a:ext cx="3285116"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Web Server/Smart Proxy</a:t>
            </a:r>
            <a:endParaRPr lang="en-US" dirty="0"/>
          </a:p>
        </p:txBody>
      </p:sp>
      <p:sp>
        <p:nvSpPr>
          <p:cNvPr id="8" name="Rectangle 7"/>
          <p:cNvSpPr/>
          <p:nvPr/>
        </p:nvSpPr>
        <p:spPr>
          <a:xfrm>
            <a:off x="1536568" y="2956874"/>
            <a:ext cx="1461156"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eCommerce</a:t>
            </a:r>
            <a:endParaRPr lang="en-US" dirty="0"/>
          </a:p>
        </p:txBody>
      </p:sp>
      <p:sp>
        <p:nvSpPr>
          <p:cNvPr id="9" name="Rectangle 8"/>
          <p:cNvSpPr/>
          <p:nvPr/>
        </p:nvSpPr>
        <p:spPr>
          <a:xfrm>
            <a:off x="3201972" y="2956873"/>
            <a:ext cx="1219200"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Wechat</a:t>
            </a:r>
            <a:endParaRPr lang="en-US" dirty="0"/>
          </a:p>
        </p:txBody>
      </p:sp>
      <p:sp>
        <p:nvSpPr>
          <p:cNvPr id="10" name="Rectangle 9"/>
          <p:cNvSpPr/>
          <p:nvPr/>
        </p:nvSpPr>
        <p:spPr>
          <a:xfrm>
            <a:off x="4625421" y="2956873"/>
            <a:ext cx="955248"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GMS</a:t>
            </a:r>
            <a:endParaRPr lang="en-US" dirty="0"/>
          </a:p>
        </p:txBody>
      </p:sp>
      <p:sp>
        <p:nvSpPr>
          <p:cNvPr id="11" name="Rectangle 10"/>
          <p:cNvSpPr/>
          <p:nvPr/>
        </p:nvSpPr>
        <p:spPr>
          <a:xfrm>
            <a:off x="5784918" y="2956872"/>
            <a:ext cx="879833"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IDE</a:t>
            </a:r>
            <a:endParaRPr lang="en-US" dirty="0"/>
          </a:p>
        </p:txBody>
      </p:sp>
      <p:sp>
        <p:nvSpPr>
          <p:cNvPr id="12" name="Rectangle 11"/>
          <p:cNvSpPr/>
          <p:nvPr/>
        </p:nvSpPr>
        <p:spPr>
          <a:xfrm>
            <a:off x="6869000" y="2956872"/>
            <a:ext cx="879833"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SOAP</a:t>
            </a:r>
            <a:endParaRPr lang="en-US" dirty="0"/>
          </a:p>
        </p:txBody>
      </p:sp>
      <p:sp>
        <p:nvSpPr>
          <p:cNvPr id="13" name="Rectangle 12"/>
          <p:cNvSpPr/>
          <p:nvPr/>
        </p:nvSpPr>
        <p:spPr>
          <a:xfrm>
            <a:off x="8041064" y="2956870"/>
            <a:ext cx="879833"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Mail</a:t>
            </a:r>
            <a:endParaRPr lang="en-US" dirty="0"/>
          </a:p>
        </p:txBody>
      </p:sp>
      <p:sp>
        <p:nvSpPr>
          <p:cNvPr id="14" name="Rectangle 13"/>
          <p:cNvSpPr/>
          <p:nvPr/>
        </p:nvSpPr>
        <p:spPr>
          <a:xfrm>
            <a:off x="9310543" y="2956870"/>
            <a:ext cx="879833"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GIT</a:t>
            </a:r>
            <a:endParaRPr lang="en-US" dirty="0"/>
          </a:p>
        </p:txBody>
      </p:sp>
      <p:sp>
        <p:nvSpPr>
          <p:cNvPr id="15" name="Rectangle 14"/>
          <p:cNvSpPr/>
          <p:nvPr/>
        </p:nvSpPr>
        <p:spPr>
          <a:xfrm>
            <a:off x="1536567" y="2154490"/>
            <a:ext cx="4044101" cy="593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Cloud IDE</a:t>
            </a:r>
            <a:endParaRPr lang="en-US" dirty="0"/>
          </a:p>
        </p:txBody>
      </p:sp>
      <p:sp>
        <p:nvSpPr>
          <p:cNvPr id="16" name="Rectangle 15"/>
          <p:cNvSpPr/>
          <p:nvPr/>
        </p:nvSpPr>
        <p:spPr>
          <a:xfrm>
            <a:off x="1533427" y="1393744"/>
            <a:ext cx="4047241" cy="5938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Celer</a:t>
            </a:r>
            <a:r>
              <a:rPr lang="en-US" dirty="0" smtClean="0"/>
              <a:t> Cloud IDE</a:t>
            </a:r>
            <a:endParaRPr lang="en-US" dirty="0"/>
          </a:p>
        </p:txBody>
      </p:sp>
      <p:sp>
        <p:nvSpPr>
          <p:cNvPr id="18" name="Rectangle 17"/>
          <p:cNvSpPr/>
          <p:nvPr/>
        </p:nvSpPr>
        <p:spPr>
          <a:xfrm>
            <a:off x="5891753" y="1987632"/>
            <a:ext cx="4405458" cy="5938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Applications</a:t>
            </a:r>
            <a:endParaRPr lang="en-US" dirty="0"/>
          </a:p>
        </p:txBody>
      </p:sp>
      <p:sp>
        <p:nvSpPr>
          <p:cNvPr id="17" name="Rectangle 16"/>
          <p:cNvSpPr/>
          <p:nvPr/>
        </p:nvSpPr>
        <p:spPr>
          <a:xfrm>
            <a:off x="5784918" y="2129036"/>
            <a:ext cx="4405458" cy="5938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Applications</a:t>
            </a:r>
            <a:endParaRPr lang="en-US" dirty="0"/>
          </a:p>
        </p:txBody>
      </p:sp>
      <p:sp>
        <p:nvSpPr>
          <p:cNvPr id="20" name="Rectangle 19"/>
          <p:cNvSpPr/>
          <p:nvPr/>
        </p:nvSpPr>
        <p:spPr>
          <a:xfrm>
            <a:off x="7867172" y="3795131"/>
            <a:ext cx="2323204" cy="593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a:t>
            </a:r>
            <a:r>
              <a:rPr lang="en-US" smtClean="0"/>
              <a:t>Service Registry</a:t>
            </a:r>
            <a:endParaRPr lang="en-US" dirty="0"/>
          </a:p>
        </p:txBody>
      </p:sp>
    </p:spTree>
    <p:extLst>
      <p:ext uri="{BB962C8B-B14F-4D97-AF65-F5344CB8AC3E}">
        <p14:creationId xmlns:p14="http://schemas.microsoft.com/office/powerpoint/2010/main" val="16213206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XPE High-Performance Java Core Library</a:t>
            </a:r>
            <a:endParaRPr lang="en-US" dirty="0"/>
          </a:p>
        </p:txBody>
      </p:sp>
      <p:sp>
        <p:nvSpPr>
          <p:cNvPr id="3" name="Content Placeholder 2"/>
          <p:cNvSpPr>
            <a:spLocks noGrp="1"/>
          </p:cNvSpPr>
          <p:nvPr>
            <p:ph idx="1"/>
          </p:nvPr>
        </p:nvSpPr>
        <p:spPr/>
        <p:txBody>
          <a:bodyPr>
            <a:normAutofit lnSpcReduction="10000"/>
          </a:bodyPr>
          <a:lstStyle/>
          <a:p>
            <a:r>
              <a:rPr lang="en-US" dirty="0" smtClean="0"/>
              <a:t>Rewrite of low-level Java core library</a:t>
            </a:r>
          </a:p>
          <a:p>
            <a:r>
              <a:rPr lang="en-US" dirty="0" smtClean="0"/>
              <a:t>Take advantage of latest advancement in</a:t>
            </a:r>
          </a:p>
          <a:p>
            <a:pPr lvl="1"/>
            <a:r>
              <a:rPr lang="en-US" dirty="0"/>
              <a:t>Cache </a:t>
            </a:r>
            <a:r>
              <a:rPr lang="en-US" dirty="0" smtClean="0"/>
              <a:t>oblivious algorithms</a:t>
            </a:r>
          </a:p>
          <a:p>
            <a:pPr lvl="1"/>
            <a:r>
              <a:rPr lang="en-US" dirty="0" smtClean="0"/>
              <a:t>Advanced hashing algorithms</a:t>
            </a:r>
          </a:p>
          <a:p>
            <a:pPr lvl="1"/>
            <a:r>
              <a:rPr lang="en-US" dirty="0" smtClean="0"/>
              <a:t>Non-blocking concurrent algorithms</a:t>
            </a:r>
          </a:p>
          <a:p>
            <a:pPr lvl="1"/>
            <a:r>
              <a:rPr lang="en-US" dirty="0" smtClean="0"/>
              <a:t>Highly efficient binary protocols</a:t>
            </a:r>
          </a:p>
          <a:p>
            <a:pPr lvl="1"/>
            <a:r>
              <a:rPr lang="en-US" dirty="0" smtClean="0"/>
              <a:t>and many many more</a:t>
            </a:r>
          </a:p>
          <a:p>
            <a:r>
              <a:rPr lang="en-US" dirty="0" smtClean="0"/>
              <a:t>Results</a:t>
            </a:r>
          </a:p>
          <a:p>
            <a:pPr lvl="1"/>
            <a:r>
              <a:rPr lang="en-US" dirty="0" smtClean="0"/>
              <a:t>Minimum 10 times memory efficient than standard Java implementations</a:t>
            </a:r>
          </a:p>
          <a:p>
            <a:pPr lvl="1"/>
            <a:r>
              <a:rPr lang="en-US" dirty="0" smtClean="0"/>
              <a:t>Up to several hundred times faster than </a:t>
            </a:r>
            <a:r>
              <a:rPr lang="en-US" dirty="0"/>
              <a:t>standard Java </a:t>
            </a:r>
            <a:r>
              <a:rPr lang="en-US" dirty="0" smtClean="0"/>
              <a:t>implementations</a:t>
            </a:r>
          </a:p>
          <a:p>
            <a:pPr lvl="1"/>
            <a:r>
              <a:rPr lang="en-US" dirty="0" smtClean="0"/>
              <a:t>Both performance and memory usage approach theoretical limits</a:t>
            </a:r>
            <a:endParaRPr lang="en-US" dirty="0"/>
          </a:p>
        </p:txBody>
      </p:sp>
    </p:spTree>
    <p:extLst>
      <p:ext uri="{BB962C8B-B14F-4D97-AF65-F5344CB8AC3E}">
        <p14:creationId xmlns:p14="http://schemas.microsoft.com/office/powerpoint/2010/main" val="18056892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XPE DB</a:t>
            </a:r>
            <a:endParaRPr lang="en-US" dirty="0"/>
          </a:p>
        </p:txBody>
      </p:sp>
      <p:sp>
        <p:nvSpPr>
          <p:cNvPr id="3" name="Content Placeholder 2"/>
          <p:cNvSpPr>
            <a:spLocks noGrp="1"/>
          </p:cNvSpPr>
          <p:nvPr>
            <p:ph idx="1"/>
          </p:nvPr>
        </p:nvSpPr>
        <p:spPr/>
        <p:txBody>
          <a:bodyPr/>
          <a:lstStyle/>
          <a:p>
            <a:r>
              <a:rPr lang="en-US" dirty="0" smtClean="0"/>
              <a:t>New generation NOSQL DB based on event log architecture</a:t>
            </a:r>
          </a:p>
          <a:p>
            <a:pPr lvl="1"/>
            <a:r>
              <a:rPr lang="en-US" dirty="0" smtClean="0"/>
              <a:t>Ensures data integrity </a:t>
            </a:r>
          </a:p>
          <a:p>
            <a:r>
              <a:rPr lang="en-US" dirty="0" smtClean="0"/>
              <a:t>High performance: up to 1 million queries and writes per second.</a:t>
            </a:r>
          </a:p>
          <a:p>
            <a:r>
              <a:rPr lang="en-US" dirty="0" smtClean="0"/>
              <a:t>Simple and extensible data structure using JSON</a:t>
            </a:r>
          </a:p>
          <a:p>
            <a:r>
              <a:rPr lang="en-US" dirty="0" smtClean="0"/>
              <a:t>Support full-text search, ordered server, wildcard search </a:t>
            </a:r>
            <a:r>
              <a:rPr lang="en-US" dirty="0" err="1" smtClean="0"/>
              <a:t>etc</a:t>
            </a:r>
            <a:endParaRPr lang="en-US" dirty="0"/>
          </a:p>
        </p:txBody>
      </p:sp>
    </p:spTree>
    <p:extLst>
      <p:ext uri="{BB962C8B-B14F-4D97-AF65-F5344CB8AC3E}">
        <p14:creationId xmlns:p14="http://schemas.microsoft.com/office/powerpoint/2010/main" val="18317897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SQL DB Architecture</a:t>
            </a:r>
            <a:endParaRPr lang="en-US" dirty="0"/>
          </a:p>
        </p:txBody>
      </p:sp>
      <p:sp>
        <p:nvSpPr>
          <p:cNvPr id="4" name="Rectangle 3"/>
          <p:cNvSpPr/>
          <p:nvPr/>
        </p:nvSpPr>
        <p:spPr>
          <a:xfrm>
            <a:off x="2188028" y="2405743"/>
            <a:ext cx="6988629" cy="718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Connection Pool</a:t>
            </a:r>
            <a:endParaRPr lang="en-US" dirty="0"/>
          </a:p>
        </p:txBody>
      </p:sp>
      <p:sp>
        <p:nvSpPr>
          <p:cNvPr id="5" name="Rectangle 4"/>
          <p:cNvSpPr/>
          <p:nvPr/>
        </p:nvSpPr>
        <p:spPr>
          <a:xfrm>
            <a:off x="2188028" y="3581400"/>
            <a:ext cx="2198914" cy="664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SQL Parser</a:t>
            </a:r>
            <a:endParaRPr lang="en-US" dirty="0"/>
          </a:p>
        </p:txBody>
      </p:sp>
      <p:sp>
        <p:nvSpPr>
          <p:cNvPr id="6" name="Rectangle 5"/>
          <p:cNvSpPr/>
          <p:nvPr/>
        </p:nvSpPr>
        <p:spPr>
          <a:xfrm>
            <a:off x="4582885" y="3581398"/>
            <a:ext cx="2198914" cy="664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SQL </a:t>
            </a:r>
            <a:r>
              <a:rPr lang="en-US" dirty="0" err="1" smtClean="0"/>
              <a:t>Optimiser</a:t>
            </a:r>
            <a:endParaRPr lang="en-US" dirty="0"/>
          </a:p>
        </p:txBody>
      </p:sp>
      <p:sp>
        <p:nvSpPr>
          <p:cNvPr id="7" name="Rectangle 6"/>
          <p:cNvSpPr/>
          <p:nvPr/>
        </p:nvSpPr>
        <p:spPr>
          <a:xfrm>
            <a:off x="6977743" y="3581399"/>
            <a:ext cx="2198914" cy="664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Cache</a:t>
            </a:r>
            <a:endParaRPr lang="en-US" dirty="0"/>
          </a:p>
        </p:txBody>
      </p:sp>
      <p:sp>
        <p:nvSpPr>
          <p:cNvPr id="8" name="Can 7"/>
          <p:cNvSpPr/>
          <p:nvPr/>
        </p:nvSpPr>
        <p:spPr>
          <a:xfrm>
            <a:off x="4969327" y="4844143"/>
            <a:ext cx="1426029" cy="132805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a:t>
            </a:r>
          </a:p>
          <a:p>
            <a:pPr algn="ctr"/>
            <a:r>
              <a:rPr lang="en-US" dirty="0" smtClean="0"/>
              <a:t>Engine</a:t>
            </a:r>
            <a:endParaRPr lang="en-US" dirty="0"/>
          </a:p>
        </p:txBody>
      </p:sp>
    </p:spTree>
    <p:extLst>
      <p:ext uri="{BB962C8B-B14F-4D97-AF65-F5344CB8AC3E}">
        <p14:creationId xmlns:p14="http://schemas.microsoft.com/office/powerpoint/2010/main" val="18458686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XPE DB Architecture</a:t>
            </a:r>
            <a:endParaRPr lang="en-US" dirty="0"/>
          </a:p>
        </p:txBody>
      </p:sp>
      <p:sp>
        <p:nvSpPr>
          <p:cNvPr id="4" name="Rectangle 3"/>
          <p:cNvSpPr/>
          <p:nvPr/>
        </p:nvSpPr>
        <p:spPr>
          <a:xfrm>
            <a:off x="2264228" y="3021636"/>
            <a:ext cx="4648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Query Engine</a:t>
            </a:r>
            <a:endParaRPr lang="en-US"/>
          </a:p>
        </p:txBody>
      </p:sp>
      <p:sp>
        <p:nvSpPr>
          <p:cNvPr id="5" name="Rectangle 4"/>
          <p:cNvSpPr/>
          <p:nvPr/>
        </p:nvSpPr>
        <p:spPr>
          <a:xfrm>
            <a:off x="2264228" y="4038600"/>
            <a:ext cx="4648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In-memory indices</a:t>
            </a:r>
            <a:endParaRPr lang="en-US" dirty="0"/>
          </a:p>
        </p:txBody>
      </p:sp>
      <p:sp>
        <p:nvSpPr>
          <p:cNvPr id="7" name="Direct Access Storage 6"/>
          <p:cNvSpPr/>
          <p:nvPr/>
        </p:nvSpPr>
        <p:spPr>
          <a:xfrm>
            <a:off x="2971799" y="5181600"/>
            <a:ext cx="3222171" cy="838200"/>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Append Only Event Log</a:t>
            </a:r>
            <a:endParaRPr lang="en-US" dirty="0"/>
          </a:p>
        </p:txBody>
      </p:sp>
      <p:sp>
        <p:nvSpPr>
          <p:cNvPr id="8" name="Rectangle 7"/>
          <p:cNvSpPr/>
          <p:nvPr/>
        </p:nvSpPr>
        <p:spPr>
          <a:xfrm>
            <a:off x="7554685" y="4038600"/>
            <a:ext cx="1839686"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 builder</a:t>
            </a:r>
            <a:endParaRPr lang="en-US" dirty="0"/>
          </a:p>
        </p:txBody>
      </p:sp>
      <p:sp>
        <p:nvSpPr>
          <p:cNvPr id="9" name="Rectangle 8"/>
          <p:cNvSpPr/>
          <p:nvPr/>
        </p:nvSpPr>
        <p:spPr>
          <a:xfrm>
            <a:off x="2264227" y="2004672"/>
            <a:ext cx="7130143"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Access Control</a:t>
            </a:r>
            <a:endParaRPr lang="en-US" dirty="0"/>
          </a:p>
        </p:txBody>
      </p:sp>
      <p:cxnSp>
        <p:nvCxnSpPr>
          <p:cNvPr id="11" name="Straight Arrow Connector 10"/>
          <p:cNvCxnSpPr>
            <a:endCxn id="8" idx="0"/>
          </p:cNvCxnSpPr>
          <p:nvPr/>
        </p:nvCxnSpPr>
        <p:spPr>
          <a:xfrm>
            <a:off x="8474528" y="2766672"/>
            <a:ext cx="0" cy="1271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1"/>
            <a:endCxn id="5" idx="3"/>
          </p:cNvCxnSpPr>
          <p:nvPr/>
        </p:nvCxnSpPr>
        <p:spPr>
          <a:xfrm flipH="1">
            <a:off x="6912428" y="4419600"/>
            <a:ext cx="64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8" idx="2"/>
            <a:endCxn id="7" idx="4"/>
          </p:cNvCxnSpPr>
          <p:nvPr/>
        </p:nvCxnSpPr>
        <p:spPr>
          <a:xfrm rot="5400000">
            <a:off x="6934199" y="4060371"/>
            <a:ext cx="800100" cy="22805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0"/>
            <a:endCxn id="5" idx="2"/>
          </p:cNvCxnSpPr>
          <p:nvPr/>
        </p:nvCxnSpPr>
        <p:spPr>
          <a:xfrm flipV="1">
            <a:off x="4582885" y="4800600"/>
            <a:ext cx="5443"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0"/>
            <a:endCxn id="4" idx="2"/>
          </p:cNvCxnSpPr>
          <p:nvPr/>
        </p:nvCxnSpPr>
        <p:spPr>
          <a:xfrm flipV="1">
            <a:off x="4588328" y="3783636"/>
            <a:ext cx="0" cy="25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0"/>
          </p:cNvCxnSpPr>
          <p:nvPr/>
        </p:nvCxnSpPr>
        <p:spPr>
          <a:xfrm flipH="1" flipV="1">
            <a:off x="4582884" y="2766672"/>
            <a:ext cx="5444" cy="25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582884" y="1589314"/>
            <a:ext cx="0" cy="415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474528" y="1589314"/>
            <a:ext cx="0" cy="415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332514" y="1589314"/>
            <a:ext cx="762645" cy="369332"/>
          </a:xfrm>
          <a:prstGeom prst="rect">
            <a:avLst/>
          </a:prstGeom>
          <a:noFill/>
        </p:spPr>
        <p:txBody>
          <a:bodyPr wrap="none" rtlCol="0">
            <a:spAutoFit/>
          </a:bodyPr>
          <a:lstStyle/>
          <a:p>
            <a:r>
              <a:rPr lang="en-US" dirty="0" smtClean="0"/>
              <a:t>Query</a:t>
            </a:r>
            <a:endParaRPr lang="en-US" dirty="0"/>
          </a:p>
        </p:txBody>
      </p:sp>
      <p:sp>
        <p:nvSpPr>
          <p:cNvPr id="30" name="TextBox 29"/>
          <p:cNvSpPr txBox="1"/>
          <p:nvPr/>
        </p:nvSpPr>
        <p:spPr>
          <a:xfrm>
            <a:off x="8121386" y="1530906"/>
            <a:ext cx="706284" cy="369332"/>
          </a:xfrm>
          <a:prstGeom prst="rect">
            <a:avLst/>
          </a:prstGeom>
          <a:noFill/>
        </p:spPr>
        <p:txBody>
          <a:bodyPr wrap="none" rtlCol="0">
            <a:spAutoFit/>
          </a:bodyPr>
          <a:lstStyle/>
          <a:p>
            <a:r>
              <a:rPr lang="en-US" dirty="0" smtClean="0"/>
              <a:t>Write</a:t>
            </a:r>
            <a:endParaRPr lang="en-US" dirty="0"/>
          </a:p>
        </p:txBody>
      </p:sp>
    </p:spTree>
    <p:extLst>
      <p:ext uri="{BB962C8B-B14F-4D97-AF65-F5344CB8AC3E}">
        <p14:creationId xmlns:p14="http://schemas.microsoft.com/office/powerpoint/2010/main" val="3470277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Differences between XPE DB and SQL DB</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75795182"/>
              </p:ext>
            </p:extLst>
          </p:nvPr>
        </p:nvGraphicFramePr>
        <p:xfrm>
          <a:off x="838200" y="1825625"/>
          <a:ext cx="10341428" cy="4670479"/>
        </p:xfrm>
        <a:graphic>
          <a:graphicData uri="http://schemas.openxmlformats.org/drawingml/2006/table">
            <a:tbl>
              <a:tblPr firstRow="1" bandRow="1">
                <a:tableStyleId>{5C22544A-7EE6-4342-B048-85BDC9FD1C3A}</a:tableStyleId>
              </a:tblPr>
              <a:tblGrid>
                <a:gridCol w="2333780"/>
                <a:gridCol w="3714778"/>
                <a:gridCol w="4292870"/>
              </a:tblGrid>
              <a:tr h="324884">
                <a:tc>
                  <a:txBody>
                    <a:bodyPr/>
                    <a:lstStyle/>
                    <a:p>
                      <a:endParaRPr lang="en-US" dirty="0"/>
                    </a:p>
                  </a:txBody>
                  <a:tcPr/>
                </a:tc>
                <a:tc>
                  <a:txBody>
                    <a:bodyPr/>
                    <a:lstStyle/>
                    <a:p>
                      <a:r>
                        <a:rPr lang="en-US" dirty="0" smtClean="0"/>
                        <a:t>SQL DB</a:t>
                      </a:r>
                      <a:endParaRPr lang="en-US" dirty="0"/>
                    </a:p>
                  </a:txBody>
                  <a:tcPr/>
                </a:tc>
                <a:tc>
                  <a:txBody>
                    <a:bodyPr/>
                    <a:lstStyle/>
                    <a:p>
                      <a:r>
                        <a:rPr lang="en-US" dirty="0" smtClean="0"/>
                        <a:t>XPE</a:t>
                      </a:r>
                      <a:r>
                        <a:rPr lang="en-US" baseline="0" dirty="0" smtClean="0"/>
                        <a:t> DB</a:t>
                      </a:r>
                      <a:endParaRPr lang="en-US" dirty="0"/>
                    </a:p>
                  </a:txBody>
                  <a:tcPr/>
                </a:tc>
              </a:tr>
              <a:tr h="812211">
                <a:tc>
                  <a:txBody>
                    <a:bodyPr/>
                    <a:lstStyle/>
                    <a:p>
                      <a:r>
                        <a:rPr lang="en-US" sz="1400" dirty="0" smtClean="0"/>
                        <a:t>IO and storage</a:t>
                      </a:r>
                      <a:endParaRPr lang="en-US" sz="1400" dirty="0"/>
                    </a:p>
                  </a:txBody>
                  <a:tcPr/>
                </a:tc>
                <a:tc>
                  <a:txBody>
                    <a:bodyPr/>
                    <a:lstStyle/>
                    <a:p>
                      <a:r>
                        <a:rPr lang="en-US" sz="1400" dirty="0" smtClean="0"/>
                        <a:t>Special designed file layout.  Random reads and writes.  Performs</a:t>
                      </a:r>
                      <a:r>
                        <a:rPr lang="en-US" sz="1400" baseline="0" dirty="0" smtClean="0"/>
                        <a:t> drops as more data is stored.  Typical performance is less than 1000 </a:t>
                      </a:r>
                      <a:r>
                        <a:rPr lang="en-US" sz="1400" baseline="0" dirty="0" err="1" smtClean="0"/>
                        <a:t>rw</a:t>
                      </a:r>
                      <a:r>
                        <a:rPr lang="en-US" sz="1400" baseline="0" dirty="0" smtClean="0"/>
                        <a:t>/s.</a:t>
                      </a:r>
                      <a:endParaRPr lang="en-US" sz="1400" dirty="0"/>
                    </a:p>
                  </a:txBody>
                  <a:tcPr/>
                </a:tc>
                <a:tc>
                  <a:txBody>
                    <a:bodyPr/>
                    <a:lstStyle/>
                    <a:p>
                      <a:r>
                        <a:rPr lang="en-US" sz="1400" dirty="0" smtClean="0"/>
                        <a:t>Sequential writes</a:t>
                      </a:r>
                      <a:r>
                        <a:rPr lang="en-US" sz="1400" baseline="0" dirty="0" smtClean="0"/>
                        <a:t> only.  Maximum performance possible and no degrading as more data is stored.  Up to 1 M </a:t>
                      </a:r>
                      <a:r>
                        <a:rPr lang="en-US" sz="1400" baseline="0" dirty="0" err="1" smtClean="0"/>
                        <a:t>rw</a:t>
                      </a:r>
                      <a:r>
                        <a:rPr lang="en-US" sz="1400" baseline="0" smtClean="0"/>
                        <a:t>/s.</a:t>
                      </a:r>
                      <a:endParaRPr lang="en-US" sz="1400" dirty="0"/>
                    </a:p>
                  </a:txBody>
                  <a:tcPr/>
                </a:tc>
              </a:tr>
              <a:tr h="812211">
                <a:tc>
                  <a:txBody>
                    <a:bodyPr/>
                    <a:lstStyle/>
                    <a:p>
                      <a:r>
                        <a:rPr lang="en-US" sz="1400" dirty="0" smtClean="0"/>
                        <a:t>Query</a:t>
                      </a:r>
                      <a:endParaRPr lang="en-US" sz="1400" dirty="0"/>
                    </a:p>
                  </a:txBody>
                  <a:tcPr/>
                </a:tc>
                <a:tc>
                  <a:txBody>
                    <a:bodyPr/>
                    <a:lstStyle/>
                    <a:p>
                      <a:r>
                        <a:rPr lang="en-US" sz="1400" dirty="0" smtClean="0"/>
                        <a:t>SQL needs to be parsed</a:t>
                      </a:r>
                      <a:r>
                        <a:rPr lang="en-US" sz="1400" baseline="0" dirty="0" smtClean="0"/>
                        <a:t> and </a:t>
                      </a:r>
                      <a:r>
                        <a:rPr lang="en-US" sz="1400" baseline="0" dirty="0" err="1" smtClean="0"/>
                        <a:t>optimised</a:t>
                      </a:r>
                      <a:r>
                        <a:rPr lang="en-US" sz="1400" baseline="0" dirty="0" smtClean="0"/>
                        <a:t>.  Areas for bad security concerns (SQL-injection)</a:t>
                      </a:r>
                      <a:endParaRPr lang="en-US" sz="1400" dirty="0"/>
                    </a:p>
                  </a:txBody>
                  <a:tcPr/>
                </a:tc>
                <a:tc>
                  <a:txBody>
                    <a:bodyPr/>
                    <a:lstStyle/>
                    <a:p>
                      <a:r>
                        <a:rPr lang="en-US" sz="1400" dirty="0" smtClean="0"/>
                        <a:t>Simple key-value</a:t>
                      </a:r>
                      <a:r>
                        <a:rPr lang="en-US" sz="1400" baseline="0" dirty="0" smtClean="0"/>
                        <a:t> query for high performance.</a:t>
                      </a:r>
                      <a:endParaRPr lang="en-US" sz="1400" dirty="0"/>
                    </a:p>
                  </a:txBody>
                  <a:tcPr/>
                </a:tc>
              </a:tr>
              <a:tr h="812211">
                <a:tc>
                  <a:txBody>
                    <a:bodyPr/>
                    <a:lstStyle/>
                    <a:p>
                      <a:r>
                        <a:rPr lang="en-US" sz="1400" dirty="0" smtClean="0"/>
                        <a:t>Indices</a:t>
                      </a:r>
                      <a:endParaRPr lang="en-US" sz="1400" dirty="0"/>
                    </a:p>
                  </a:txBody>
                  <a:tcPr/>
                </a:tc>
                <a:tc>
                  <a:txBody>
                    <a:bodyPr/>
                    <a:lstStyle/>
                    <a:p>
                      <a:r>
                        <a:rPr lang="en-US" sz="1400" dirty="0" smtClean="0"/>
                        <a:t>Mostly B+</a:t>
                      </a:r>
                      <a:r>
                        <a:rPr lang="en-US" sz="1400" baseline="0" dirty="0" smtClean="0"/>
                        <a:t> tree.  Requires plug-ins for full-text index.</a:t>
                      </a:r>
                      <a:endParaRPr lang="en-US" sz="1400" dirty="0"/>
                    </a:p>
                  </a:txBody>
                  <a:tcPr/>
                </a:tc>
                <a:tc>
                  <a:txBody>
                    <a:bodyPr/>
                    <a:lstStyle/>
                    <a:p>
                      <a:r>
                        <a:rPr lang="en-US" sz="1400" dirty="0" smtClean="0"/>
                        <a:t>A large collection in-memory</a:t>
                      </a:r>
                      <a:r>
                        <a:rPr lang="en-US" sz="1400" baseline="0" dirty="0" smtClean="0"/>
                        <a:t> based indices that support full-text, wildcard, inverted word searching</a:t>
                      </a:r>
                      <a:endParaRPr lang="en-US" sz="1400" dirty="0"/>
                    </a:p>
                  </a:txBody>
                  <a:tcPr/>
                </a:tc>
              </a:tr>
              <a:tr h="1055875">
                <a:tc>
                  <a:txBody>
                    <a:bodyPr/>
                    <a:lstStyle/>
                    <a:p>
                      <a:r>
                        <a:rPr lang="en-US" sz="1400" dirty="0" smtClean="0"/>
                        <a:t>Running</a:t>
                      </a:r>
                      <a:endParaRPr lang="en-US" sz="1400" dirty="0"/>
                    </a:p>
                  </a:txBody>
                  <a:tcPr/>
                </a:tc>
                <a:tc>
                  <a:txBody>
                    <a:bodyPr/>
                    <a:lstStyle/>
                    <a:p>
                      <a:r>
                        <a:rPr lang="en-US" sz="1400" dirty="0" smtClean="0"/>
                        <a:t>Run as a server</a:t>
                      </a:r>
                      <a:r>
                        <a:rPr lang="en-US" sz="1400" baseline="0" dirty="0" smtClean="0"/>
                        <a:t> through network connections.  Added overhead on the same host.  Hard to use for micro service.</a:t>
                      </a:r>
                      <a:endParaRPr lang="en-US" sz="1400" dirty="0"/>
                    </a:p>
                  </a:txBody>
                  <a:tcPr/>
                </a:tc>
                <a:tc>
                  <a:txBody>
                    <a:bodyPr/>
                    <a:lstStyle/>
                    <a:p>
                      <a:r>
                        <a:rPr lang="en-US" sz="1400" dirty="0" smtClean="0"/>
                        <a:t>Use</a:t>
                      </a:r>
                      <a:r>
                        <a:rPr lang="en-US" sz="1400" baseline="0" dirty="0" smtClean="0"/>
                        <a:t> as a library or service.  Zero overhead for micro-service.</a:t>
                      </a:r>
                      <a:endParaRPr lang="en-US" sz="1400" dirty="0"/>
                    </a:p>
                  </a:txBody>
                  <a:tcPr/>
                </a:tc>
              </a:tr>
              <a:tr h="812211">
                <a:tc>
                  <a:txBody>
                    <a:bodyPr/>
                    <a:lstStyle/>
                    <a:p>
                      <a:r>
                        <a:rPr lang="en-US" sz="1400" dirty="0" smtClean="0"/>
                        <a:t>Scaling</a:t>
                      </a:r>
                      <a:endParaRPr lang="en-US" sz="1400" dirty="0"/>
                    </a:p>
                  </a:txBody>
                  <a:tcPr/>
                </a:tc>
                <a:tc>
                  <a:txBody>
                    <a:bodyPr/>
                    <a:lstStyle/>
                    <a:p>
                      <a:r>
                        <a:rPr lang="en-US" sz="1400" dirty="0" smtClean="0"/>
                        <a:t>Hard to scale.  Data integrity</a:t>
                      </a:r>
                      <a:r>
                        <a:rPr lang="en-US" sz="1400" baseline="0" dirty="0" smtClean="0"/>
                        <a:t> is difficult to maintain in a distributed environment.</a:t>
                      </a:r>
                      <a:endParaRPr lang="en-US" sz="1400" dirty="0"/>
                    </a:p>
                  </a:txBody>
                  <a:tcPr/>
                </a:tc>
                <a:tc>
                  <a:txBody>
                    <a:bodyPr/>
                    <a:lstStyle/>
                    <a:p>
                      <a:r>
                        <a:rPr lang="en-US" sz="1400" dirty="0" smtClean="0"/>
                        <a:t>Simple</a:t>
                      </a:r>
                      <a:r>
                        <a:rPr lang="en-US" sz="1400" baseline="0" dirty="0" smtClean="0"/>
                        <a:t> to replicate.  Just duplicate the event log.</a:t>
                      </a:r>
                      <a:endParaRPr lang="en-US" sz="1400" dirty="0"/>
                    </a:p>
                  </a:txBody>
                  <a:tcPr/>
                </a:tc>
              </a:tr>
            </a:tbl>
          </a:graphicData>
        </a:graphic>
      </p:graphicFrame>
    </p:spTree>
    <p:extLst>
      <p:ext uri="{BB962C8B-B14F-4D97-AF65-F5344CB8AC3E}">
        <p14:creationId xmlns:p14="http://schemas.microsoft.com/office/powerpoint/2010/main" val="4983015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58177" y="3021496"/>
            <a:ext cx="2209800" cy="335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Integration with SQL DB: Sync Service</a:t>
            </a:r>
            <a:endParaRPr lang="en-US" dirty="0"/>
          </a:p>
        </p:txBody>
      </p:sp>
      <p:sp>
        <p:nvSpPr>
          <p:cNvPr id="4" name="Magnetic Disk 3"/>
          <p:cNvSpPr/>
          <p:nvPr/>
        </p:nvSpPr>
        <p:spPr>
          <a:xfrm>
            <a:off x="2213113" y="4412973"/>
            <a:ext cx="1099930" cy="14179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a:t>
            </a:r>
          </a:p>
          <a:p>
            <a:pPr algn="ctr"/>
            <a:r>
              <a:rPr lang="en-US" dirty="0" smtClean="0"/>
              <a:t>DB</a:t>
            </a:r>
            <a:endParaRPr lang="en-US" dirty="0"/>
          </a:p>
        </p:txBody>
      </p:sp>
      <p:sp>
        <p:nvSpPr>
          <p:cNvPr id="5" name="Magnetic Disk 4"/>
          <p:cNvSpPr/>
          <p:nvPr/>
        </p:nvSpPr>
        <p:spPr>
          <a:xfrm>
            <a:off x="8050696" y="5141843"/>
            <a:ext cx="1099930" cy="14179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SQL</a:t>
            </a:r>
          </a:p>
          <a:p>
            <a:pPr algn="ctr"/>
            <a:r>
              <a:rPr lang="en-US" dirty="0" smtClean="0"/>
              <a:t>DB</a:t>
            </a:r>
            <a:endParaRPr lang="en-US" dirty="0"/>
          </a:p>
        </p:txBody>
      </p:sp>
      <p:sp>
        <p:nvSpPr>
          <p:cNvPr id="6" name="Rectangle 5"/>
          <p:cNvSpPr/>
          <p:nvPr/>
        </p:nvSpPr>
        <p:spPr>
          <a:xfrm>
            <a:off x="2160104" y="3273287"/>
            <a:ext cx="1205947" cy="848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SQL Sync</a:t>
            </a:r>
          </a:p>
          <a:p>
            <a:pPr algn="ctr"/>
            <a:r>
              <a:rPr lang="en-US" dirty="0" smtClean="0"/>
              <a:t>Service</a:t>
            </a:r>
            <a:endParaRPr lang="en-US" dirty="0"/>
          </a:p>
        </p:txBody>
      </p:sp>
      <p:sp>
        <p:nvSpPr>
          <p:cNvPr id="8" name="Rectangle 7"/>
          <p:cNvSpPr/>
          <p:nvPr/>
        </p:nvSpPr>
        <p:spPr>
          <a:xfrm>
            <a:off x="7812156" y="3548787"/>
            <a:ext cx="1577009" cy="11264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 </a:t>
            </a:r>
          </a:p>
          <a:p>
            <a:pPr algn="ctr"/>
            <a:r>
              <a:rPr lang="en-US" dirty="0" smtClean="0"/>
              <a:t>Reader</a:t>
            </a:r>
            <a:endParaRPr lang="en-US" dirty="0"/>
          </a:p>
        </p:txBody>
      </p:sp>
      <p:cxnSp>
        <p:nvCxnSpPr>
          <p:cNvPr id="10" name="Straight Arrow Connector 9"/>
          <p:cNvCxnSpPr>
            <a:stCxn id="8" idx="1"/>
          </p:cNvCxnSpPr>
          <p:nvPr/>
        </p:nvCxnSpPr>
        <p:spPr>
          <a:xfrm flipH="1">
            <a:off x="3867977" y="4112004"/>
            <a:ext cx="3944179" cy="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75583" y="3803373"/>
            <a:ext cx="674993" cy="369332"/>
          </a:xfrm>
          <a:prstGeom prst="rect">
            <a:avLst/>
          </a:prstGeom>
          <a:noFill/>
        </p:spPr>
        <p:txBody>
          <a:bodyPr wrap="none" rtlCol="0">
            <a:spAutoFit/>
          </a:bodyPr>
          <a:lstStyle/>
          <a:p>
            <a:r>
              <a:rPr lang="en-US" dirty="0" smtClean="0"/>
              <a:t>HTTP</a:t>
            </a:r>
            <a:endParaRPr lang="en-US" dirty="0"/>
          </a:p>
        </p:txBody>
      </p:sp>
      <p:sp>
        <p:nvSpPr>
          <p:cNvPr id="12" name="TextBox 11"/>
          <p:cNvSpPr txBox="1"/>
          <p:nvPr/>
        </p:nvSpPr>
        <p:spPr>
          <a:xfrm>
            <a:off x="1046368" y="1243571"/>
            <a:ext cx="9012032" cy="1477328"/>
          </a:xfrm>
          <a:prstGeom prst="rect">
            <a:avLst/>
          </a:prstGeom>
          <a:noFill/>
        </p:spPr>
        <p:txBody>
          <a:bodyPr wrap="square" rtlCol="0">
            <a:spAutoFit/>
          </a:bodyPr>
          <a:lstStyle/>
          <a:p>
            <a:pPr marL="285750" indent="-285750">
              <a:buFont typeface="Arial" charset="0"/>
              <a:buChar char="•"/>
            </a:pPr>
            <a:r>
              <a:rPr lang="en-US" dirty="0" smtClean="0"/>
              <a:t>DB Reader sends a new HTTP request to the SQL Sync Service whenever a new data entry/modification/deletion Event has occurred</a:t>
            </a:r>
          </a:p>
          <a:p>
            <a:pPr marL="285750" indent="-285750">
              <a:buFont typeface="Arial" charset="0"/>
              <a:buChar char="•"/>
            </a:pPr>
            <a:r>
              <a:rPr lang="en-US" dirty="0" smtClean="0"/>
              <a:t>Need custom development on DB Reader</a:t>
            </a:r>
          </a:p>
          <a:p>
            <a:pPr marL="285750" indent="-285750">
              <a:buFont typeface="Arial" charset="0"/>
              <a:buChar char="•"/>
            </a:pPr>
            <a:r>
              <a:rPr lang="en-US" dirty="0" smtClean="0"/>
              <a:t>Allows very flexible and selective data sync</a:t>
            </a:r>
          </a:p>
          <a:p>
            <a:pPr marL="285750" indent="-285750">
              <a:buFont typeface="Arial" charset="0"/>
              <a:buChar char="•"/>
            </a:pPr>
            <a:r>
              <a:rPr lang="en-US" dirty="0"/>
              <a:t>Supports Oracle, MySQL, DB2 and SQL Server</a:t>
            </a:r>
          </a:p>
        </p:txBody>
      </p:sp>
    </p:spTree>
    <p:extLst>
      <p:ext uri="{BB962C8B-B14F-4D97-AF65-F5344CB8AC3E}">
        <p14:creationId xmlns:p14="http://schemas.microsoft.com/office/powerpoint/2010/main" val="1110963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SQL DB: Sync DB Log</a:t>
            </a:r>
            <a:endParaRPr lang="en-US" dirty="0"/>
          </a:p>
        </p:txBody>
      </p:sp>
      <p:sp>
        <p:nvSpPr>
          <p:cNvPr id="4" name="Magnetic Disk 3"/>
          <p:cNvSpPr/>
          <p:nvPr/>
        </p:nvSpPr>
        <p:spPr>
          <a:xfrm>
            <a:off x="2968487" y="3403012"/>
            <a:ext cx="1099930" cy="14179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a:t>
            </a:r>
          </a:p>
          <a:p>
            <a:pPr algn="ctr"/>
            <a:r>
              <a:rPr lang="en-US" dirty="0" smtClean="0"/>
              <a:t>DB</a:t>
            </a:r>
            <a:endParaRPr lang="en-US" dirty="0"/>
          </a:p>
        </p:txBody>
      </p:sp>
      <p:sp>
        <p:nvSpPr>
          <p:cNvPr id="5" name="Magnetic Disk 4"/>
          <p:cNvSpPr/>
          <p:nvPr/>
        </p:nvSpPr>
        <p:spPr>
          <a:xfrm>
            <a:off x="7812156" y="3403012"/>
            <a:ext cx="1099930" cy="14179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SQL</a:t>
            </a:r>
          </a:p>
          <a:p>
            <a:pPr algn="ctr"/>
            <a:r>
              <a:rPr lang="en-US" dirty="0" smtClean="0"/>
              <a:t>DB</a:t>
            </a:r>
            <a:endParaRPr lang="en-US" dirty="0"/>
          </a:p>
        </p:txBody>
      </p:sp>
      <p:sp>
        <p:nvSpPr>
          <p:cNvPr id="12" name="TextBox 11"/>
          <p:cNvSpPr txBox="1"/>
          <p:nvPr/>
        </p:nvSpPr>
        <p:spPr>
          <a:xfrm>
            <a:off x="1385952" y="1570613"/>
            <a:ext cx="9361561" cy="1477328"/>
          </a:xfrm>
          <a:prstGeom prst="rect">
            <a:avLst/>
          </a:prstGeom>
          <a:noFill/>
        </p:spPr>
        <p:txBody>
          <a:bodyPr wrap="square" rtlCol="0">
            <a:spAutoFit/>
          </a:bodyPr>
          <a:lstStyle/>
          <a:p>
            <a:pPr marL="285750" indent="-285750">
              <a:buFont typeface="Arial" charset="0"/>
              <a:buChar char="•"/>
            </a:pPr>
            <a:r>
              <a:rPr lang="en-US" dirty="0" smtClean="0"/>
              <a:t>Log reader reads the log file produced by a SQL DB and converts each log entry to an MS event, and feeds events to MS</a:t>
            </a:r>
          </a:p>
          <a:p>
            <a:pPr marL="285750" indent="-285750">
              <a:buFont typeface="Arial" charset="0"/>
              <a:buChar char="•"/>
            </a:pPr>
            <a:r>
              <a:rPr lang="en-US" dirty="0" smtClean="0"/>
              <a:t>No custom development required</a:t>
            </a:r>
          </a:p>
          <a:p>
            <a:pPr marL="285750" indent="-285750">
              <a:buFont typeface="Arial" charset="0"/>
              <a:buChar char="•"/>
            </a:pPr>
            <a:r>
              <a:rPr lang="en-US" dirty="0" smtClean="0"/>
              <a:t>It reads all data</a:t>
            </a:r>
          </a:p>
          <a:p>
            <a:pPr marL="285750" indent="-285750">
              <a:buFont typeface="Arial" charset="0"/>
              <a:buChar char="•"/>
            </a:pPr>
            <a:r>
              <a:rPr lang="en-US" dirty="0" smtClean="0"/>
              <a:t>Supports Oracle, MySQL, DB2 and SQL Server</a:t>
            </a:r>
            <a:endParaRPr lang="en-US" dirty="0"/>
          </a:p>
        </p:txBody>
      </p:sp>
      <p:sp>
        <p:nvSpPr>
          <p:cNvPr id="3" name="Direct Access Storage 2"/>
          <p:cNvSpPr/>
          <p:nvPr/>
        </p:nvSpPr>
        <p:spPr>
          <a:xfrm>
            <a:off x="7403825" y="5378881"/>
            <a:ext cx="1916592" cy="70236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 Reader</a:t>
            </a:r>
            <a:endParaRPr lang="en-US" dirty="0"/>
          </a:p>
        </p:txBody>
      </p:sp>
      <p:sp>
        <p:nvSpPr>
          <p:cNvPr id="9" name="Rectangle 8"/>
          <p:cNvSpPr/>
          <p:nvPr/>
        </p:nvSpPr>
        <p:spPr>
          <a:xfrm>
            <a:off x="1258957" y="5378881"/>
            <a:ext cx="4518991" cy="702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MS</a:t>
            </a:r>
            <a:endParaRPr lang="en-US" dirty="0"/>
          </a:p>
        </p:txBody>
      </p:sp>
      <p:cxnSp>
        <p:nvCxnSpPr>
          <p:cNvPr id="14" name="Straight Arrow Connector 13"/>
          <p:cNvCxnSpPr>
            <a:stCxn id="5" idx="3"/>
            <a:endCxn id="3" idx="0"/>
          </p:cNvCxnSpPr>
          <p:nvPr/>
        </p:nvCxnSpPr>
        <p:spPr>
          <a:xfrm>
            <a:off x="8362121" y="4820995"/>
            <a:ext cx="0" cy="557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1"/>
            <a:endCxn id="9" idx="3"/>
          </p:cNvCxnSpPr>
          <p:nvPr/>
        </p:nvCxnSpPr>
        <p:spPr>
          <a:xfrm flipH="1">
            <a:off x="5777948" y="5730064"/>
            <a:ext cx="16258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0"/>
            <a:endCxn id="4" idx="3"/>
          </p:cNvCxnSpPr>
          <p:nvPr/>
        </p:nvCxnSpPr>
        <p:spPr>
          <a:xfrm flipH="1" flipV="1">
            <a:off x="3518452" y="4820995"/>
            <a:ext cx="1" cy="557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95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Real-world application benchmark </a:t>
            </a:r>
            <a:r>
              <a:rPr lang="en-US" dirty="0"/>
              <a:t>r</a:t>
            </a:r>
            <a:r>
              <a:rPr lang="en-US" dirty="0" smtClean="0"/>
              <a:t>esults</a:t>
            </a:r>
            <a:endParaRPr lang="en-US" dirty="0"/>
          </a:p>
        </p:txBody>
      </p:sp>
      <p:sp>
        <p:nvSpPr>
          <p:cNvPr id="5" name="TextBox 4"/>
          <p:cNvSpPr txBox="1"/>
          <p:nvPr/>
        </p:nvSpPr>
        <p:spPr>
          <a:xfrm>
            <a:off x="2754086" y="6248400"/>
            <a:ext cx="5534079" cy="369332"/>
          </a:xfrm>
          <a:prstGeom prst="rect">
            <a:avLst/>
          </a:prstGeom>
          <a:noFill/>
        </p:spPr>
        <p:txBody>
          <a:bodyPr wrap="none" rtlCol="0">
            <a:spAutoFit/>
          </a:bodyPr>
          <a:lstStyle/>
          <a:p>
            <a:r>
              <a:rPr lang="en-US" dirty="0" err="1" smtClean="0"/>
              <a:t>Apache+PHP+MySQL</a:t>
            </a:r>
            <a:r>
              <a:rPr lang="en-US" dirty="0" smtClean="0"/>
              <a:t>  vs XPE: real application benchmark</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163" y="1525160"/>
            <a:ext cx="8344555" cy="4373633"/>
          </a:xfrm>
          <a:prstGeom prst="rect">
            <a:avLst/>
          </a:prstGeom>
        </p:spPr>
      </p:pic>
    </p:spTree>
    <p:extLst>
      <p:ext uri="{BB962C8B-B14F-4D97-AF65-F5344CB8AC3E}">
        <p14:creationId xmlns:p14="http://schemas.microsoft.com/office/powerpoint/2010/main" val="2749303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SOA?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068218"/>
            <a:ext cx="5635752" cy="4789781"/>
          </a:xfrm>
          <a:prstGeom prst="rect">
            <a:avLst/>
          </a:prstGeom>
        </p:spPr>
      </p:pic>
      <p:sp>
        <p:nvSpPr>
          <p:cNvPr id="5" name="TextBox 4"/>
          <p:cNvSpPr txBox="1"/>
          <p:nvPr/>
        </p:nvSpPr>
        <p:spPr>
          <a:xfrm>
            <a:off x="950976" y="1605344"/>
            <a:ext cx="5254324" cy="369332"/>
          </a:xfrm>
          <a:prstGeom prst="rect">
            <a:avLst/>
          </a:prstGeom>
          <a:noFill/>
        </p:spPr>
        <p:txBody>
          <a:bodyPr wrap="none" rtlCol="0">
            <a:spAutoFit/>
          </a:bodyPr>
          <a:lstStyle/>
          <a:p>
            <a:r>
              <a:rPr lang="en-US" dirty="0"/>
              <a:t>http://</a:t>
            </a:r>
            <a:r>
              <a:rPr lang="en-US" dirty="0" err="1"/>
              <a:t>www.xml.com</a:t>
            </a:r>
            <a:r>
              <a:rPr lang="en-US" dirty="0"/>
              <a:t>/pub/a/</a:t>
            </a:r>
            <a:r>
              <a:rPr lang="en-US" dirty="0" err="1"/>
              <a:t>ws</a:t>
            </a:r>
            <a:r>
              <a:rPr lang="en-US" dirty="0"/>
              <a:t>/2003/09/30/</a:t>
            </a:r>
            <a:r>
              <a:rPr lang="en-US" dirty="0" err="1"/>
              <a:t>soa.html</a:t>
            </a:r>
            <a:endParaRPr lang="en-US" dirty="0"/>
          </a:p>
        </p:txBody>
      </p:sp>
    </p:spTree>
    <p:extLst>
      <p:ext uri="{BB962C8B-B14F-4D97-AF65-F5344CB8AC3E}">
        <p14:creationId xmlns:p14="http://schemas.microsoft.com/office/powerpoint/2010/main" val="3618923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XPE improvements over LAMP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0" y="2312857"/>
            <a:ext cx="7936060" cy="4716448"/>
          </a:xfrm>
          <a:prstGeom prst="rect">
            <a:avLst/>
          </a:prstGeom>
        </p:spPr>
      </p:pic>
      <p:sp>
        <p:nvSpPr>
          <p:cNvPr id="5" name="TextBox 4"/>
          <p:cNvSpPr txBox="1"/>
          <p:nvPr/>
        </p:nvSpPr>
        <p:spPr>
          <a:xfrm>
            <a:off x="1027522" y="1847654"/>
            <a:ext cx="3947363" cy="369332"/>
          </a:xfrm>
          <a:prstGeom prst="rect">
            <a:avLst/>
          </a:prstGeom>
          <a:noFill/>
        </p:spPr>
        <p:txBody>
          <a:bodyPr wrap="none" rtlCol="0">
            <a:spAutoFit/>
          </a:bodyPr>
          <a:lstStyle/>
          <a:p>
            <a:r>
              <a:rPr lang="en-US" dirty="0" smtClean="0"/>
              <a:t>Great improvement for longest requests</a:t>
            </a:r>
            <a:endParaRPr lang="en-US" dirty="0"/>
          </a:p>
        </p:txBody>
      </p:sp>
    </p:spTree>
    <p:extLst>
      <p:ext uri="{BB962C8B-B14F-4D97-AF65-F5344CB8AC3E}">
        <p14:creationId xmlns:p14="http://schemas.microsoft.com/office/powerpoint/2010/main" val="20150447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XPE </a:t>
            </a:r>
            <a:r>
              <a:rPr lang="en-US" dirty="0" err="1" smtClean="0"/>
              <a:t>WebServer</a:t>
            </a:r>
            <a:r>
              <a:rPr lang="en-US" dirty="0" smtClean="0"/>
              <a:t> vs Nginx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91" y="3206423"/>
            <a:ext cx="10058400" cy="2927854"/>
          </a:xfrm>
          <a:prstGeom prst="rect">
            <a:avLst/>
          </a:prstGeom>
        </p:spPr>
      </p:pic>
      <p:sp>
        <p:nvSpPr>
          <p:cNvPr id="5" name="TextBox 4"/>
          <p:cNvSpPr txBox="1"/>
          <p:nvPr/>
        </p:nvSpPr>
        <p:spPr>
          <a:xfrm>
            <a:off x="1574276" y="1894788"/>
            <a:ext cx="7014613" cy="1477328"/>
          </a:xfrm>
          <a:prstGeom prst="rect">
            <a:avLst/>
          </a:prstGeom>
          <a:noFill/>
        </p:spPr>
        <p:txBody>
          <a:bodyPr wrap="none" rtlCol="0">
            <a:spAutoFit/>
          </a:bodyPr>
          <a:lstStyle/>
          <a:p>
            <a:pPr marL="285750" indent="-285750">
              <a:buFont typeface="Arial" charset="0"/>
              <a:buChar char="•"/>
            </a:pPr>
            <a:r>
              <a:rPr lang="en-US" dirty="0" smtClean="0"/>
              <a:t>100,000 </a:t>
            </a:r>
            <a:r>
              <a:rPr lang="en-US" dirty="0" err="1" smtClean="0"/>
              <a:t>reqs</a:t>
            </a:r>
            <a:r>
              <a:rPr lang="en-US" dirty="0" smtClean="0"/>
              <a:t> per second</a:t>
            </a:r>
          </a:p>
          <a:p>
            <a:pPr marL="285750" indent="-285750">
              <a:buFont typeface="Arial" charset="0"/>
              <a:buChar char="•"/>
            </a:pPr>
            <a:r>
              <a:rPr lang="en-US" dirty="0" smtClean="0"/>
              <a:t>8000 concurrent connections</a:t>
            </a:r>
          </a:p>
          <a:p>
            <a:pPr marL="285750" indent="-285750">
              <a:buFont typeface="Arial" charset="0"/>
              <a:buChar char="•"/>
            </a:pPr>
            <a:r>
              <a:rPr lang="en-US" dirty="0"/>
              <a:t>X-axis is percentile, Y-axis is response time in </a:t>
            </a:r>
            <a:r>
              <a:rPr lang="en-US" dirty="0" err="1" smtClean="0"/>
              <a:t>ms.</a:t>
            </a:r>
            <a:r>
              <a:rPr lang="en-US" dirty="0" smtClean="0"/>
              <a:t> The lower the better</a:t>
            </a:r>
          </a:p>
          <a:p>
            <a:pPr marL="285750" indent="-285750">
              <a:buFont typeface="Arial" charset="0"/>
              <a:buChar char="•"/>
            </a:pPr>
            <a:r>
              <a:rPr lang="en-US" dirty="0" smtClean="0"/>
              <a:t>Nginx is significantly slower than XPE</a:t>
            </a:r>
          </a:p>
          <a:p>
            <a:pPr marL="285750" indent="-285750">
              <a:buFont typeface="Arial" charset="0"/>
              <a:buChar char="•"/>
            </a:pPr>
            <a:endParaRPr lang="en-US" dirty="0"/>
          </a:p>
        </p:txBody>
      </p:sp>
    </p:spTree>
    <p:extLst>
      <p:ext uri="{BB962C8B-B14F-4D97-AF65-F5344CB8AC3E}">
        <p14:creationId xmlns:p14="http://schemas.microsoft.com/office/powerpoint/2010/main" val="405461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XPE </a:t>
            </a:r>
            <a:r>
              <a:rPr lang="en-US" dirty="0" err="1" smtClean="0"/>
              <a:t>WebServer</a:t>
            </a:r>
            <a:r>
              <a:rPr lang="en-US" dirty="0" smtClean="0"/>
              <a:t> vs Nginx</a:t>
            </a:r>
            <a:endParaRPr lang="en-US" dirty="0"/>
          </a:p>
        </p:txBody>
      </p:sp>
      <p:sp>
        <p:nvSpPr>
          <p:cNvPr id="5" name="TextBox 4"/>
          <p:cNvSpPr txBox="1"/>
          <p:nvPr/>
        </p:nvSpPr>
        <p:spPr>
          <a:xfrm>
            <a:off x="1574276" y="1894788"/>
            <a:ext cx="7014613" cy="1200329"/>
          </a:xfrm>
          <a:prstGeom prst="rect">
            <a:avLst/>
          </a:prstGeom>
          <a:noFill/>
        </p:spPr>
        <p:txBody>
          <a:bodyPr wrap="none" rtlCol="0">
            <a:spAutoFit/>
          </a:bodyPr>
          <a:lstStyle/>
          <a:p>
            <a:pPr marL="285750" indent="-285750">
              <a:buFont typeface="Arial" charset="0"/>
              <a:buChar char="•"/>
            </a:pPr>
            <a:r>
              <a:rPr lang="en-US" dirty="0" smtClean="0"/>
              <a:t>100,000 </a:t>
            </a:r>
            <a:r>
              <a:rPr lang="en-US" dirty="0" err="1" smtClean="0"/>
              <a:t>reqs</a:t>
            </a:r>
            <a:r>
              <a:rPr lang="en-US" dirty="0" smtClean="0"/>
              <a:t> per second</a:t>
            </a:r>
          </a:p>
          <a:p>
            <a:pPr marL="285750" indent="-285750">
              <a:buFont typeface="Arial" charset="0"/>
              <a:buChar char="•"/>
            </a:pPr>
            <a:r>
              <a:rPr lang="en-US" dirty="0" smtClean="0"/>
              <a:t>16000 concurrent connections</a:t>
            </a:r>
          </a:p>
          <a:p>
            <a:pPr marL="285750" indent="-285750">
              <a:buFont typeface="Arial" charset="0"/>
              <a:buChar char="•"/>
            </a:pPr>
            <a:r>
              <a:rPr lang="en-US" dirty="0"/>
              <a:t>X-axis is percentile, Y-axis is response time in </a:t>
            </a:r>
            <a:r>
              <a:rPr lang="en-US" dirty="0" err="1"/>
              <a:t>ms.</a:t>
            </a:r>
            <a:r>
              <a:rPr lang="en-US" dirty="0"/>
              <a:t> The lower the better</a:t>
            </a:r>
          </a:p>
          <a:p>
            <a:pPr marL="285750" indent="-285750">
              <a:buFont typeface="Arial" charset="0"/>
              <a:buChar char="•"/>
            </a:pPr>
            <a:r>
              <a:rPr lang="en-US" dirty="0" smtClean="0"/>
              <a:t>Nginx is now too slow to use while XPE is still highly responsive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44130"/>
            <a:ext cx="10058400" cy="2927854"/>
          </a:xfrm>
          <a:prstGeom prst="rect">
            <a:avLst/>
          </a:prstGeom>
        </p:spPr>
      </p:pic>
    </p:spTree>
    <p:extLst>
      <p:ext uri="{BB962C8B-B14F-4D97-AF65-F5344CB8AC3E}">
        <p14:creationId xmlns:p14="http://schemas.microsoft.com/office/powerpoint/2010/main" val="18333244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XPE Messaging Server</a:t>
            </a:r>
            <a:endParaRPr lang="en-US" dirty="0"/>
          </a:p>
        </p:txBody>
      </p:sp>
      <p:sp>
        <p:nvSpPr>
          <p:cNvPr id="4" name="Rectangle 3"/>
          <p:cNvSpPr/>
          <p:nvPr/>
        </p:nvSpPr>
        <p:spPr>
          <a:xfrm>
            <a:off x="824786" y="3444522"/>
            <a:ext cx="10963374" cy="51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Messaging Server</a:t>
            </a:r>
            <a:endParaRPr lang="en-US" dirty="0"/>
          </a:p>
        </p:txBody>
      </p:sp>
      <p:sp>
        <p:nvSpPr>
          <p:cNvPr id="5" name="Down Arrow Callout 4"/>
          <p:cNvSpPr/>
          <p:nvPr/>
        </p:nvSpPr>
        <p:spPr>
          <a:xfrm>
            <a:off x="838201" y="2579049"/>
            <a:ext cx="1441421" cy="80189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Lang Adapter</a:t>
            </a:r>
            <a:endParaRPr lang="en-US" dirty="0"/>
          </a:p>
        </p:txBody>
      </p:sp>
      <p:sp>
        <p:nvSpPr>
          <p:cNvPr id="7" name="Down Arrow Callout 6"/>
          <p:cNvSpPr/>
          <p:nvPr/>
        </p:nvSpPr>
        <p:spPr>
          <a:xfrm>
            <a:off x="4416255" y="2579046"/>
            <a:ext cx="1725105" cy="80189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IOT Adapter</a:t>
            </a:r>
            <a:endParaRPr lang="en-US" dirty="0"/>
          </a:p>
        </p:txBody>
      </p:sp>
      <p:sp>
        <p:nvSpPr>
          <p:cNvPr id="8" name="Down Arrow Callout 7"/>
          <p:cNvSpPr/>
          <p:nvPr/>
        </p:nvSpPr>
        <p:spPr>
          <a:xfrm>
            <a:off x="2464985" y="2593628"/>
            <a:ext cx="1725105" cy="80189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Adapter</a:t>
            </a:r>
            <a:endParaRPr lang="en-US" dirty="0"/>
          </a:p>
        </p:txBody>
      </p:sp>
      <p:grpSp>
        <p:nvGrpSpPr>
          <p:cNvPr id="13" name="Group 12"/>
          <p:cNvGrpSpPr/>
          <p:nvPr/>
        </p:nvGrpSpPr>
        <p:grpSpPr>
          <a:xfrm>
            <a:off x="752574" y="1597152"/>
            <a:ext cx="1527048" cy="868350"/>
            <a:chOff x="838200" y="3645408"/>
            <a:chExt cx="1810732" cy="625060"/>
          </a:xfrm>
          <a:solidFill>
            <a:schemeClr val="accent2"/>
          </a:solidFill>
        </p:grpSpPr>
        <p:sp>
          <p:nvSpPr>
            <p:cNvPr id="9" name="Rectangle 8"/>
            <p:cNvSpPr/>
            <p:nvPr/>
          </p:nvSpPr>
          <p:spPr>
            <a:xfrm>
              <a:off x="923827" y="3645408"/>
              <a:ext cx="1725105" cy="51206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JS App</a:t>
              </a:r>
              <a:endParaRPr lang="en-US"/>
            </a:p>
          </p:txBody>
        </p:sp>
        <p:sp>
          <p:nvSpPr>
            <p:cNvPr id="10" name="Rectangle 9"/>
            <p:cNvSpPr/>
            <p:nvPr/>
          </p:nvSpPr>
          <p:spPr>
            <a:xfrm>
              <a:off x="838200" y="3758404"/>
              <a:ext cx="1725105" cy="51206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JS, Java, R App</a:t>
              </a:r>
              <a:endParaRPr lang="en-US" dirty="0"/>
            </a:p>
          </p:txBody>
        </p:sp>
      </p:grpSp>
      <p:grpSp>
        <p:nvGrpSpPr>
          <p:cNvPr id="20" name="Group 19"/>
          <p:cNvGrpSpPr/>
          <p:nvPr/>
        </p:nvGrpSpPr>
        <p:grpSpPr>
          <a:xfrm>
            <a:off x="2464985" y="1597152"/>
            <a:ext cx="1810732" cy="748724"/>
            <a:chOff x="838200" y="3645408"/>
            <a:chExt cx="1810732" cy="625060"/>
          </a:xfrm>
          <a:solidFill>
            <a:schemeClr val="accent2"/>
          </a:solidFill>
        </p:grpSpPr>
        <p:sp>
          <p:nvSpPr>
            <p:cNvPr id="21" name="Rectangle 20"/>
            <p:cNvSpPr/>
            <p:nvPr/>
          </p:nvSpPr>
          <p:spPr>
            <a:xfrm>
              <a:off x="923827" y="3645408"/>
              <a:ext cx="1725105" cy="51206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JS App</a:t>
              </a:r>
              <a:endParaRPr lang="en-US"/>
            </a:p>
          </p:txBody>
        </p:sp>
        <p:sp>
          <p:nvSpPr>
            <p:cNvPr id="22" name="Rectangle 21"/>
            <p:cNvSpPr/>
            <p:nvPr/>
          </p:nvSpPr>
          <p:spPr>
            <a:xfrm>
              <a:off x="838200" y="3758404"/>
              <a:ext cx="1725105" cy="51206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App</a:t>
              </a:r>
              <a:endParaRPr lang="en-US" dirty="0"/>
            </a:p>
          </p:txBody>
        </p:sp>
      </p:grpSp>
      <p:sp>
        <p:nvSpPr>
          <p:cNvPr id="23" name="Down Arrow Callout 22"/>
          <p:cNvSpPr/>
          <p:nvPr/>
        </p:nvSpPr>
        <p:spPr>
          <a:xfrm>
            <a:off x="8494777" y="2597964"/>
            <a:ext cx="1429229" cy="80189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24" name="Down Arrow Callout 23"/>
          <p:cNvSpPr/>
          <p:nvPr/>
        </p:nvSpPr>
        <p:spPr>
          <a:xfrm>
            <a:off x="10150171" y="2597964"/>
            <a:ext cx="1651403" cy="80189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Recommender</a:t>
            </a:r>
            <a:endParaRPr lang="en-US" dirty="0"/>
          </a:p>
        </p:txBody>
      </p:sp>
      <p:sp>
        <p:nvSpPr>
          <p:cNvPr id="25" name="Rectangle 24"/>
          <p:cNvSpPr/>
          <p:nvPr/>
        </p:nvSpPr>
        <p:spPr>
          <a:xfrm>
            <a:off x="824786" y="4551259"/>
            <a:ext cx="3795982" cy="768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XPE Service </a:t>
            </a:r>
            <a:r>
              <a:rPr lang="en-US" dirty="0" smtClean="0"/>
              <a:t>Registry</a:t>
            </a:r>
            <a:endParaRPr lang="en-US" dirty="0"/>
          </a:p>
        </p:txBody>
      </p:sp>
      <p:sp>
        <p:nvSpPr>
          <p:cNvPr id="26" name="Rectangle 25"/>
          <p:cNvSpPr/>
          <p:nvPr/>
        </p:nvSpPr>
        <p:spPr>
          <a:xfrm>
            <a:off x="7992178" y="4516933"/>
            <a:ext cx="3795982" cy="768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Web Server/Smart </a:t>
            </a:r>
            <a:r>
              <a:rPr lang="en-US" dirty="0" err="1" smtClean="0"/>
              <a:t>Porxy</a:t>
            </a:r>
            <a:endParaRPr lang="en-US" dirty="0"/>
          </a:p>
        </p:txBody>
      </p:sp>
      <p:cxnSp>
        <p:nvCxnSpPr>
          <p:cNvPr id="28" name="Straight Arrow Connector 27"/>
          <p:cNvCxnSpPr/>
          <p:nvPr/>
        </p:nvCxnSpPr>
        <p:spPr>
          <a:xfrm>
            <a:off x="1815386" y="3990490"/>
            <a:ext cx="0" cy="560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386618" y="3956164"/>
            <a:ext cx="0" cy="5607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Hexagon 30"/>
          <p:cNvSpPr/>
          <p:nvPr/>
        </p:nvSpPr>
        <p:spPr>
          <a:xfrm>
            <a:off x="4546707" y="1787667"/>
            <a:ext cx="1256968" cy="5917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Smart </a:t>
            </a:r>
          </a:p>
          <a:p>
            <a:pPr algn="ctr"/>
            <a:r>
              <a:rPr lang="en-US" dirty="0" smtClean="0"/>
              <a:t>Devices</a:t>
            </a:r>
            <a:endParaRPr lang="en-US" dirty="0"/>
          </a:p>
        </p:txBody>
      </p:sp>
      <p:sp>
        <p:nvSpPr>
          <p:cNvPr id="33" name="Down Arrow Callout 32"/>
          <p:cNvSpPr/>
          <p:nvPr/>
        </p:nvSpPr>
        <p:spPr>
          <a:xfrm>
            <a:off x="6420660" y="2579046"/>
            <a:ext cx="1725105" cy="80189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 Adapter</a:t>
            </a:r>
            <a:endParaRPr lang="en-US" dirty="0"/>
          </a:p>
        </p:txBody>
      </p:sp>
      <p:sp>
        <p:nvSpPr>
          <p:cNvPr id="34" name="Magnetic Disk 33"/>
          <p:cNvSpPr/>
          <p:nvPr/>
        </p:nvSpPr>
        <p:spPr>
          <a:xfrm>
            <a:off x="6649228" y="1642316"/>
            <a:ext cx="873236" cy="823186"/>
          </a:xfrm>
          <a:prstGeom prst="flowChartMagneticDisk">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SQL</a:t>
            </a:r>
          </a:p>
          <a:p>
            <a:pPr algn="ctr"/>
            <a:r>
              <a:rPr lang="en-US" dirty="0" smtClean="0"/>
              <a:t>DB</a:t>
            </a:r>
            <a:endParaRPr lang="en-US" dirty="0"/>
          </a:p>
        </p:txBody>
      </p:sp>
    </p:spTree>
    <p:extLst>
      <p:ext uri="{BB962C8B-B14F-4D97-AF65-F5344CB8AC3E}">
        <p14:creationId xmlns:p14="http://schemas.microsoft.com/office/powerpoint/2010/main" val="10821457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Smart Factory</a:t>
            </a:r>
            <a:endParaRPr lang="en-US" dirty="0"/>
          </a:p>
        </p:txBody>
      </p:sp>
      <p:sp>
        <p:nvSpPr>
          <p:cNvPr id="4" name="Rectangle 2"/>
          <p:cNvSpPr>
            <a:spLocks noChangeArrowheads="1"/>
          </p:cNvSpPr>
          <p:nvPr/>
        </p:nvSpPr>
        <p:spPr bwMode="auto">
          <a:xfrm>
            <a:off x="2170175" y="2023871"/>
            <a:ext cx="152929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C:/Users/Sleeb/AppData/Roaming/Tencent/Users/896164715/QQ/WinTemp/RichOle/73ONV$6I~N_QSM]}T%1UG%6.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170176" y="2023871"/>
            <a:ext cx="6754368" cy="463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248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a:t>
            </a:r>
            <a:r>
              <a:rPr lang="en-US" dirty="0" err="1" smtClean="0"/>
              <a:t>www.cqooc.com</a:t>
            </a:r>
            <a:endParaRPr lang="en-US" dirty="0"/>
          </a:p>
        </p:txBody>
      </p:sp>
      <p:sp>
        <p:nvSpPr>
          <p:cNvPr id="3" name="Content Placeholder 2"/>
          <p:cNvSpPr>
            <a:spLocks noGrp="1"/>
          </p:cNvSpPr>
          <p:nvPr>
            <p:ph idx="1"/>
          </p:nvPr>
        </p:nvSpPr>
        <p:spPr/>
        <p:txBody>
          <a:bodyPr/>
          <a:lstStyle/>
          <a:p>
            <a:r>
              <a:rPr lang="en-US" dirty="0" smtClean="0"/>
              <a:t>One of the largest online learning platforms</a:t>
            </a:r>
          </a:p>
          <a:p>
            <a:r>
              <a:rPr lang="en-US" dirty="0" smtClean="0"/>
              <a:t>Serving 1M+ students and students in </a:t>
            </a:r>
            <a:r>
              <a:rPr lang="en-US" dirty="0" err="1" smtClean="0"/>
              <a:t>ChongQing</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429" y="3022601"/>
            <a:ext cx="7511143" cy="3504524"/>
          </a:xfrm>
          <a:prstGeom prst="rect">
            <a:avLst/>
          </a:prstGeom>
        </p:spPr>
      </p:pic>
    </p:spTree>
    <p:extLst>
      <p:ext uri="{BB962C8B-B14F-4D97-AF65-F5344CB8AC3E}">
        <p14:creationId xmlns:p14="http://schemas.microsoft.com/office/powerpoint/2010/main" val="17362223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Application Architecture: </a:t>
            </a:r>
            <a:r>
              <a:rPr lang="en-US" dirty="0" err="1" smtClean="0"/>
              <a:t>www.cqooc.com</a:t>
            </a:r>
            <a:endParaRPr lang="en-US" dirty="0"/>
          </a:p>
        </p:txBody>
      </p:sp>
      <p:sp>
        <p:nvSpPr>
          <p:cNvPr id="4" name="Rectangle 3"/>
          <p:cNvSpPr/>
          <p:nvPr/>
        </p:nvSpPr>
        <p:spPr>
          <a:xfrm>
            <a:off x="1846158" y="1604485"/>
            <a:ext cx="745994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 Rich Client</a:t>
            </a:r>
            <a:endParaRPr lang="en-US" dirty="0"/>
          </a:p>
        </p:txBody>
      </p:sp>
      <p:cxnSp>
        <p:nvCxnSpPr>
          <p:cNvPr id="5" name="Straight Arrow Connector 4"/>
          <p:cNvCxnSpPr/>
          <p:nvPr/>
        </p:nvCxnSpPr>
        <p:spPr>
          <a:xfrm>
            <a:off x="4653176" y="2614185"/>
            <a:ext cx="1" cy="72081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7134849" y="2614958"/>
            <a:ext cx="1" cy="72081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45191" y="2716685"/>
            <a:ext cx="2736968" cy="369332"/>
          </a:xfrm>
          <a:prstGeom prst="rect">
            <a:avLst/>
          </a:prstGeom>
          <a:noFill/>
        </p:spPr>
        <p:txBody>
          <a:bodyPr wrap="none" rtlCol="0">
            <a:spAutoFit/>
          </a:bodyPr>
          <a:lstStyle/>
          <a:p>
            <a:r>
              <a:rPr lang="en-US" dirty="0" smtClean="0"/>
              <a:t>AJAX Calls: JSON over HTTP</a:t>
            </a:r>
            <a:endParaRPr lang="en-US" dirty="0"/>
          </a:p>
        </p:txBody>
      </p:sp>
      <p:cxnSp>
        <p:nvCxnSpPr>
          <p:cNvPr id="8" name="Straight Connector 7"/>
          <p:cNvCxnSpPr/>
          <p:nvPr/>
        </p:nvCxnSpPr>
        <p:spPr>
          <a:xfrm>
            <a:off x="1846159" y="2962362"/>
            <a:ext cx="9069859" cy="2471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846158" y="3228833"/>
            <a:ext cx="5893585" cy="529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Web Server and Smart Service Proxy</a:t>
            </a:r>
            <a:endParaRPr lang="en-US" dirty="0"/>
          </a:p>
        </p:txBody>
      </p:sp>
      <p:cxnSp>
        <p:nvCxnSpPr>
          <p:cNvPr id="10" name="Straight Arrow Connector 9"/>
          <p:cNvCxnSpPr/>
          <p:nvPr/>
        </p:nvCxnSpPr>
        <p:spPr>
          <a:xfrm>
            <a:off x="2365143" y="2614185"/>
            <a:ext cx="0" cy="61464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217426" y="3790560"/>
            <a:ext cx="2" cy="616791"/>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365141" y="3808100"/>
            <a:ext cx="2" cy="660093"/>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46158" y="4495800"/>
            <a:ext cx="1245385" cy="1055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a:t>
            </a:r>
          </a:p>
          <a:p>
            <a:pPr algn="ctr"/>
            <a:r>
              <a:rPr lang="en-US" dirty="0" smtClean="0"/>
              <a:t>Service</a:t>
            </a:r>
            <a:endParaRPr lang="en-US" dirty="0"/>
          </a:p>
        </p:txBody>
      </p:sp>
      <p:sp>
        <p:nvSpPr>
          <p:cNvPr id="18" name="Rectangle 17"/>
          <p:cNvSpPr/>
          <p:nvPr/>
        </p:nvSpPr>
        <p:spPr>
          <a:xfrm>
            <a:off x="3407791" y="4506293"/>
            <a:ext cx="1245385" cy="1055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Mooc</a:t>
            </a:r>
            <a:endParaRPr lang="en-US" dirty="0" smtClean="0"/>
          </a:p>
          <a:p>
            <a:pPr algn="ctr"/>
            <a:r>
              <a:rPr lang="en-US" dirty="0" smtClean="0"/>
              <a:t>Service</a:t>
            </a:r>
            <a:endParaRPr lang="en-US" dirty="0"/>
          </a:p>
        </p:txBody>
      </p:sp>
      <p:sp>
        <p:nvSpPr>
          <p:cNvPr id="19" name="Rectangle 18"/>
          <p:cNvSpPr/>
          <p:nvPr/>
        </p:nvSpPr>
        <p:spPr>
          <a:xfrm>
            <a:off x="4953435" y="4495800"/>
            <a:ext cx="1392936" cy="1055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Evaluating</a:t>
            </a:r>
            <a:endParaRPr lang="en-US" dirty="0" smtClean="0"/>
          </a:p>
          <a:p>
            <a:pPr algn="ctr"/>
            <a:r>
              <a:rPr lang="en-US" dirty="0" smtClean="0"/>
              <a:t>Service</a:t>
            </a:r>
            <a:endParaRPr lang="en-US" dirty="0"/>
          </a:p>
        </p:txBody>
      </p:sp>
      <p:sp>
        <p:nvSpPr>
          <p:cNvPr id="20" name="Rectangle 19"/>
          <p:cNvSpPr/>
          <p:nvPr/>
        </p:nvSpPr>
        <p:spPr>
          <a:xfrm>
            <a:off x="6646629" y="4506293"/>
            <a:ext cx="1833341" cy="1055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Recommending</a:t>
            </a:r>
            <a:endParaRPr lang="en-US" dirty="0" smtClean="0"/>
          </a:p>
          <a:p>
            <a:pPr algn="ctr"/>
            <a:r>
              <a:rPr lang="en-US" dirty="0" smtClean="0"/>
              <a:t>Service</a:t>
            </a:r>
            <a:endParaRPr lang="en-US" dirty="0"/>
          </a:p>
        </p:txBody>
      </p:sp>
      <p:sp>
        <p:nvSpPr>
          <p:cNvPr id="21" name="Rectangle 20"/>
          <p:cNvSpPr/>
          <p:nvPr/>
        </p:nvSpPr>
        <p:spPr>
          <a:xfrm>
            <a:off x="8921743" y="4506293"/>
            <a:ext cx="1833341" cy="1055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Processing</a:t>
            </a:r>
          </a:p>
          <a:p>
            <a:pPr algn="ctr"/>
            <a:r>
              <a:rPr lang="en-US" dirty="0" smtClean="0"/>
              <a:t>Service</a:t>
            </a:r>
            <a:endParaRPr lang="en-US" dirty="0"/>
          </a:p>
        </p:txBody>
      </p:sp>
      <p:cxnSp>
        <p:nvCxnSpPr>
          <p:cNvPr id="23" name="Straight Arrow Connector 22"/>
          <p:cNvCxnSpPr/>
          <p:nvPr/>
        </p:nvCxnSpPr>
        <p:spPr>
          <a:xfrm flipH="1" flipV="1">
            <a:off x="4006443" y="3832306"/>
            <a:ext cx="2" cy="660093"/>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576126" y="3790559"/>
            <a:ext cx="2" cy="660093"/>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9" idx="3"/>
            <a:endCxn id="21" idx="0"/>
          </p:cNvCxnSpPr>
          <p:nvPr/>
        </p:nvCxnSpPr>
        <p:spPr>
          <a:xfrm>
            <a:off x="7739743" y="3493539"/>
            <a:ext cx="2098671" cy="101275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846158" y="5932714"/>
            <a:ext cx="6633812" cy="631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XPE Messaging Server</a:t>
            </a:r>
            <a:endParaRPr lang="en-US" dirty="0"/>
          </a:p>
        </p:txBody>
      </p:sp>
      <p:cxnSp>
        <p:nvCxnSpPr>
          <p:cNvPr id="29" name="Straight Arrow Connector 28"/>
          <p:cNvCxnSpPr/>
          <p:nvPr/>
        </p:nvCxnSpPr>
        <p:spPr>
          <a:xfrm flipH="1" flipV="1">
            <a:off x="2411062" y="5551715"/>
            <a:ext cx="2" cy="380999"/>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4006441" y="5551714"/>
            <a:ext cx="2" cy="380999"/>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5649901" y="5540827"/>
            <a:ext cx="2" cy="380999"/>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7563297" y="5551714"/>
            <a:ext cx="2" cy="380999"/>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696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 Explained</a:t>
            </a:r>
            <a:endParaRPr lang="en-US" dirty="0"/>
          </a:p>
        </p:txBody>
      </p:sp>
      <p:sp>
        <p:nvSpPr>
          <p:cNvPr id="3" name="Content Placeholder 2"/>
          <p:cNvSpPr>
            <a:spLocks noGrp="1"/>
          </p:cNvSpPr>
          <p:nvPr>
            <p:ph idx="1"/>
          </p:nvPr>
        </p:nvSpPr>
        <p:spPr/>
        <p:txBody>
          <a:bodyPr>
            <a:normAutofit lnSpcReduction="10000"/>
          </a:bodyPr>
          <a:lstStyle/>
          <a:p>
            <a:r>
              <a:rPr lang="en-US" dirty="0" smtClean="0"/>
              <a:t>An architectural style to achieve loose coupling whose fundamental building blocks are services, which are modelled directly on business services.</a:t>
            </a:r>
          </a:p>
          <a:p>
            <a:r>
              <a:rPr lang="en-US" dirty="0" smtClean="0"/>
              <a:t>Two important architectural constraints:</a:t>
            </a:r>
          </a:p>
          <a:p>
            <a:pPr lvl="1"/>
            <a:r>
              <a:rPr lang="en-US" dirty="0"/>
              <a:t>A small set of simple and ubiquitous interfaces to all participating software agents. Only generic semantics are encoded at the interfaces. The interfaces should be universally available for all providers and consumers. </a:t>
            </a:r>
          </a:p>
          <a:p>
            <a:pPr lvl="1"/>
            <a:r>
              <a:rPr lang="en-US" dirty="0"/>
              <a:t>Descriptive messages constrained by an extensible schema delivered through the interfaces. No, or only minimal, system behavior is prescribed by messages. A schema limits the vocabulary and structure of messages. An extensible schema allows new versions of services to be introduced without breaking existing services.</a:t>
            </a:r>
          </a:p>
        </p:txBody>
      </p:sp>
    </p:spTree>
    <p:extLst>
      <p:ext uri="{BB962C8B-B14F-4D97-AF65-F5344CB8AC3E}">
        <p14:creationId xmlns:p14="http://schemas.microsoft.com/office/powerpoint/2010/main" val="9014961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SOA technologies: SOAP Web Services</a:t>
            </a:r>
            <a:endParaRPr lang="en-US" dirty="0"/>
          </a:p>
        </p:txBody>
      </p:sp>
      <p:sp>
        <p:nvSpPr>
          <p:cNvPr id="3" name="Content Placeholder 2"/>
          <p:cNvSpPr>
            <a:spLocks noGrp="1"/>
          </p:cNvSpPr>
          <p:nvPr>
            <p:ph idx="1"/>
          </p:nvPr>
        </p:nvSpPr>
        <p:spPr/>
        <p:txBody>
          <a:bodyPr/>
          <a:lstStyle/>
          <a:p>
            <a:r>
              <a:rPr lang="en-US" dirty="0" smtClean="0"/>
              <a:t>Standards developed by W3C and other standard bodies</a:t>
            </a:r>
          </a:p>
          <a:p>
            <a:r>
              <a:rPr lang="en-US" dirty="0" smtClean="0"/>
              <a:t>Although it satisfies SOA definition but the technologies are overly complicated and interoperability is poor</a:t>
            </a:r>
          </a:p>
          <a:p>
            <a:r>
              <a:rPr lang="en-US" dirty="0" smtClean="0"/>
              <a:t>The overhead introduced by SOAP is significant and system performance is very low</a:t>
            </a:r>
          </a:p>
          <a:p>
            <a:r>
              <a:rPr lang="en-US" dirty="0" smtClean="0"/>
              <a:t>Both development cost and running cost </a:t>
            </a:r>
            <a:r>
              <a:rPr lang="en-US" altLang="zh-CN" dirty="0" smtClean="0"/>
              <a:t>are</a:t>
            </a:r>
            <a:r>
              <a:rPr lang="en-US" dirty="0" smtClean="0"/>
              <a:t> very high</a:t>
            </a:r>
            <a:endParaRPr lang="en-US" dirty="0"/>
          </a:p>
        </p:txBody>
      </p:sp>
    </p:spTree>
    <p:extLst>
      <p:ext uri="{BB962C8B-B14F-4D97-AF65-F5344CB8AC3E}">
        <p14:creationId xmlns:p14="http://schemas.microsoft.com/office/powerpoint/2010/main" val="2102708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SOA technologies: RESTful Web Services</a:t>
            </a:r>
            <a:endParaRPr lang="en-US" dirty="0"/>
          </a:p>
        </p:txBody>
      </p:sp>
      <p:sp>
        <p:nvSpPr>
          <p:cNvPr id="3" name="Content Placeholder 2"/>
          <p:cNvSpPr>
            <a:spLocks noGrp="1"/>
          </p:cNvSpPr>
          <p:nvPr>
            <p:ph idx="1"/>
          </p:nvPr>
        </p:nvSpPr>
        <p:spPr/>
        <p:txBody>
          <a:bodyPr/>
          <a:lstStyle/>
          <a:p>
            <a:r>
              <a:rPr lang="en-US" dirty="0"/>
              <a:t>Interfaces are limited to HTTP. The following semantics are defined:</a:t>
            </a:r>
          </a:p>
          <a:p>
            <a:pPr lvl="1"/>
            <a:r>
              <a:rPr lang="en-US" dirty="0"/>
              <a:t>HTTP GET is used for obtaining a </a:t>
            </a:r>
            <a:r>
              <a:rPr lang="en-US" dirty="0">
                <a:hlinkClick r:id="rId2"/>
              </a:rPr>
              <a:t>representation</a:t>
            </a:r>
            <a:r>
              <a:rPr lang="en-US" dirty="0"/>
              <a:t> of a resource. A consumer uses it to </a:t>
            </a:r>
            <a:r>
              <a:rPr lang="en-US" dirty="0">
                <a:hlinkClick r:id="rId3"/>
              </a:rPr>
              <a:t>retrieve a representation</a:t>
            </a:r>
            <a:r>
              <a:rPr lang="en-US" dirty="0"/>
              <a:t> from a URI. Services provided through this interface must not incur any obligation from consumers. </a:t>
            </a:r>
          </a:p>
          <a:p>
            <a:pPr lvl="1"/>
            <a:r>
              <a:rPr lang="en-US" dirty="0"/>
              <a:t>HTTP DELETE is used for removing representations of a resource.</a:t>
            </a:r>
          </a:p>
          <a:p>
            <a:pPr lvl="1"/>
            <a:r>
              <a:rPr lang="en-US" dirty="0"/>
              <a:t>HTTP POST is used for updating or creating the representations of a resource.</a:t>
            </a:r>
          </a:p>
          <a:p>
            <a:pPr lvl="1"/>
            <a:r>
              <a:rPr lang="en-US" dirty="0"/>
              <a:t>HTTP PUT is used for creating representations of a resource. </a:t>
            </a:r>
          </a:p>
          <a:p>
            <a:r>
              <a:rPr lang="en-US" dirty="0"/>
              <a:t>Most messages are in </a:t>
            </a:r>
            <a:r>
              <a:rPr lang="en-US" dirty="0" smtClean="0"/>
              <a:t>JSON</a:t>
            </a:r>
          </a:p>
        </p:txBody>
      </p:sp>
    </p:spTree>
    <p:extLst>
      <p:ext uri="{BB962C8B-B14F-4D97-AF65-F5344CB8AC3E}">
        <p14:creationId xmlns:p14="http://schemas.microsoft.com/office/powerpoint/2010/main" val="11554998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Application Architecture</a:t>
            </a:r>
            <a:endParaRPr lang="en-US" dirty="0"/>
          </a:p>
        </p:txBody>
      </p:sp>
      <p:sp>
        <p:nvSpPr>
          <p:cNvPr id="4" name="Can 3"/>
          <p:cNvSpPr/>
          <p:nvPr/>
        </p:nvSpPr>
        <p:spPr>
          <a:xfrm>
            <a:off x="3955549" y="5000183"/>
            <a:ext cx="996593" cy="14383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p>
          <a:p>
            <a:pPr algn="ctr"/>
            <a:r>
              <a:rPr lang="en-US" dirty="0" smtClean="0"/>
              <a:t>Layer</a:t>
            </a:r>
            <a:endParaRPr lang="en-US" dirty="0"/>
          </a:p>
        </p:txBody>
      </p:sp>
      <p:sp>
        <p:nvSpPr>
          <p:cNvPr id="5" name="Rectangle 4"/>
          <p:cNvSpPr/>
          <p:nvPr/>
        </p:nvSpPr>
        <p:spPr>
          <a:xfrm>
            <a:off x="2424700" y="3411020"/>
            <a:ext cx="4058292" cy="986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Logic Layer</a:t>
            </a:r>
            <a:endParaRPr lang="en-US" dirty="0"/>
          </a:p>
        </p:txBody>
      </p:sp>
      <p:sp>
        <p:nvSpPr>
          <p:cNvPr id="6" name="Rectangle 5"/>
          <p:cNvSpPr/>
          <p:nvPr/>
        </p:nvSpPr>
        <p:spPr>
          <a:xfrm>
            <a:off x="2424700" y="1690688"/>
            <a:ext cx="4058292" cy="955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Presentation Layer</a:t>
            </a:r>
            <a:endParaRPr lang="en-US" dirty="0"/>
          </a:p>
        </p:txBody>
      </p:sp>
      <p:cxnSp>
        <p:nvCxnSpPr>
          <p:cNvPr id="8" name="Straight Arrow Connector 7"/>
          <p:cNvCxnSpPr>
            <a:stCxn id="6" idx="2"/>
            <a:endCxn id="5" idx="0"/>
          </p:cNvCxnSpPr>
          <p:nvPr/>
        </p:nvCxnSpPr>
        <p:spPr>
          <a:xfrm>
            <a:off x="4453846" y="2646185"/>
            <a:ext cx="0" cy="7648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4" idx="1"/>
          </p:cNvCxnSpPr>
          <p:nvPr/>
        </p:nvCxnSpPr>
        <p:spPr>
          <a:xfrm>
            <a:off x="4453846" y="4397339"/>
            <a:ext cx="0" cy="6028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72094" y="2843936"/>
            <a:ext cx="1623906" cy="369332"/>
          </a:xfrm>
          <a:prstGeom prst="rect">
            <a:avLst/>
          </a:prstGeom>
          <a:noFill/>
        </p:spPr>
        <p:txBody>
          <a:bodyPr wrap="none" rtlCol="0">
            <a:spAutoFit/>
          </a:bodyPr>
          <a:lstStyle/>
          <a:p>
            <a:r>
              <a:rPr lang="en-US" dirty="0" smtClean="0"/>
              <a:t>API calls or RPC</a:t>
            </a:r>
            <a:endParaRPr lang="en-US" dirty="0"/>
          </a:p>
        </p:txBody>
      </p:sp>
      <p:sp>
        <p:nvSpPr>
          <p:cNvPr id="12" name="TextBox 11"/>
          <p:cNvSpPr txBox="1"/>
          <p:nvPr/>
        </p:nvSpPr>
        <p:spPr>
          <a:xfrm>
            <a:off x="4472094" y="4514095"/>
            <a:ext cx="1623906" cy="369332"/>
          </a:xfrm>
          <a:prstGeom prst="rect">
            <a:avLst/>
          </a:prstGeom>
          <a:noFill/>
        </p:spPr>
        <p:txBody>
          <a:bodyPr wrap="none" rtlCol="0">
            <a:spAutoFit/>
          </a:bodyPr>
          <a:lstStyle/>
          <a:p>
            <a:r>
              <a:rPr lang="en-US" dirty="0" smtClean="0"/>
              <a:t>API calls or RPC</a:t>
            </a:r>
            <a:endParaRPr lang="en-US" dirty="0"/>
          </a:p>
        </p:txBody>
      </p:sp>
    </p:spTree>
    <p:extLst>
      <p:ext uri="{BB962C8B-B14F-4D97-AF65-F5344CB8AC3E}">
        <p14:creationId xmlns:p14="http://schemas.microsoft.com/office/powerpoint/2010/main" val="1386895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Web Application Architecture</a:t>
            </a:r>
            <a:endParaRPr lang="en-US" dirty="0"/>
          </a:p>
        </p:txBody>
      </p:sp>
      <p:sp>
        <p:nvSpPr>
          <p:cNvPr id="4" name="Can 3"/>
          <p:cNvSpPr/>
          <p:nvPr/>
        </p:nvSpPr>
        <p:spPr>
          <a:xfrm>
            <a:off x="6525755" y="5197891"/>
            <a:ext cx="996593" cy="14383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p>
          <a:p>
            <a:pPr algn="ctr"/>
            <a:r>
              <a:rPr lang="en-US" dirty="0" smtClean="0"/>
              <a:t>Layer</a:t>
            </a:r>
            <a:endParaRPr lang="en-US" dirty="0"/>
          </a:p>
        </p:txBody>
      </p:sp>
      <p:sp>
        <p:nvSpPr>
          <p:cNvPr id="5" name="Rectangle 4"/>
          <p:cNvSpPr/>
          <p:nvPr/>
        </p:nvSpPr>
        <p:spPr>
          <a:xfrm>
            <a:off x="4994906" y="3608728"/>
            <a:ext cx="4058292" cy="986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Logic Layer</a:t>
            </a:r>
            <a:endParaRPr lang="en-US" dirty="0"/>
          </a:p>
        </p:txBody>
      </p:sp>
      <p:sp>
        <p:nvSpPr>
          <p:cNvPr id="6" name="Rectangle 5"/>
          <p:cNvSpPr/>
          <p:nvPr/>
        </p:nvSpPr>
        <p:spPr>
          <a:xfrm>
            <a:off x="4994906" y="1888396"/>
            <a:ext cx="4058292" cy="955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Presentation Layer</a:t>
            </a:r>
            <a:endParaRPr lang="en-US" dirty="0"/>
          </a:p>
        </p:txBody>
      </p:sp>
      <p:cxnSp>
        <p:nvCxnSpPr>
          <p:cNvPr id="8" name="Straight Arrow Connector 7"/>
          <p:cNvCxnSpPr>
            <a:stCxn id="6" idx="2"/>
            <a:endCxn id="5" idx="0"/>
          </p:cNvCxnSpPr>
          <p:nvPr/>
        </p:nvCxnSpPr>
        <p:spPr>
          <a:xfrm>
            <a:off x="7024052" y="2843893"/>
            <a:ext cx="0" cy="7648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4" idx="1"/>
          </p:cNvCxnSpPr>
          <p:nvPr/>
        </p:nvCxnSpPr>
        <p:spPr>
          <a:xfrm>
            <a:off x="7024052" y="4595047"/>
            <a:ext cx="0" cy="6028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42300" y="3041644"/>
            <a:ext cx="1623906" cy="369332"/>
          </a:xfrm>
          <a:prstGeom prst="rect">
            <a:avLst/>
          </a:prstGeom>
          <a:noFill/>
        </p:spPr>
        <p:txBody>
          <a:bodyPr wrap="none" rtlCol="0">
            <a:spAutoFit/>
          </a:bodyPr>
          <a:lstStyle/>
          <a:p>
            <a:r>
              <a:rPr lang="en-US" dirty="0" smtClean="0"/>
              <a:t>API calls or RPC</a:t>
            </a:r>
            <a:endParaRPr lang="en-US" dirty="0"/>
          </a:p>
        </p:txBody>
      </p:sp>
      <p:sp>
        <p:nvSpPr>
          <p:cNvPr id="12" name="TextBox 11"/>
          <p:cNvSpPr txBox="1"/>
          <p:nvPr/>
        </p:nvSpPr>
        <p:spPr>
          <a:xfrm>
            <a:off x="7042300" y="4711803"/>
            <a:ext cx="1623906" cy="369332"/>
          </a:xfrm>
          <a:prstGeom prst="rect">
            <a:avLst/>
          </a:prstGeom>
          <a:noFill/>
        </p:spPr>
        <p:txBody>
          <a:bodyPr wrap="none" rtlCol="0">
            <a:spAutoFit/>
          </a:bodyPr>
          <a:lstStyle/>
          <a:p>
            <a:r>
              <a:rPr lang="en-US" dirty="0" smtClean="0"/>
              <a:t>API calls or RPC</a:t>
            </a:r>
            <a:endParaRPr lang="en-US" dirty="0"/>
          </a:p>
        </p:txBody>
      </p:sp>
      <p:sp>
        <p:nvSpPr>
          <p:cNvPr id="3" name="Rectangle 2"/>
          <p:cNvSpPr/>
          <p:nvPr/>
        </p:nvSpPr>
        <p:spPr>
          <a:xfrm>
            <a:off x="467498" y="1888396"/>
            <a:ext cx="1373659" cy="955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a:t>
            </a:r>
          </a:p>
          <a:p>
            <a:pPr algn="ctr"/>
            <a:r>
              <a:rPr lang="en-US" dirty="0" smtClean="0"/>
              <a:t>Dumb client</a:t>
            </a:r>
            <a:endParaRPr lang="en-US" dirty="0"/>
          </a:p>
        </p:txBody>
      </p:sp>
      <p:cxnSp>
        <p:nvCxnSpPr>
          <p:cNvPr id="9" name="Straight Arrow Connector 8"/>
          <p:cNvCxnSpPr>
            <a:stCxn id="3" idx="3"/>
            <a:endCxn id="6" idx="1"/>
          </p:cNvCxnSpPr>
          <p:nvPr/>
        </p:nvCxnSpPr>
        <p:spPr>
          <a:xfrm>
            <a:off x="1841157" y="2366145"/>
            <a:ext cx="315374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43038" y="1888396"/>
            <a:ext cx="674993" cy="369332"/>
          </a:xfrm>
          <a:prstGeom prst="rect">
            <a:avLst/>
          </a:prstGeom>
          <a:noFill/>
        </p:spPr>
        <p:txBody>
          <a:bodyPr wrap="none" rtlCol="0">
            <a:spAutoFit/>
          </a:bodyPr>
          <a:lstStyle/>
          <a:p>
            <a:r>
              <a:rPr lang="en-US" dirty="0" smtClean="0"/>
              <a:t>HTTP</a:t>
            </a:r>
            <a:endParaRPr lang="en-US" dirty="0"/>
          </a:p>
        </p:txBody>
      </p:sp>
      <p:sp>
        <p:nvSpPr>
          <p:cNvPr id="14" name="Rectangle 13"/>
          <p:cNvSpPr/>
          <p:nvPr/>
        </p:nvSpPr>
        <p:spPr>
          <a:xfrm>
            <a:off x="4994907" y="2037418"/>
            <a:ext cx="1084618" cy="656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Page</a:t>
            </a:r>
          </a:p>
          <a:p>
            <a:pPr algn="ctr"/>
            <a:r>
              <a:rPr lang="en-US" dirty="0" smtClean="0"/>
              <a:t>Render</a:t>
            </a:r>
            <a:endParaRPr lang="en-US" dirty="0"/>
          </a:p>
        </p:txBody>
      </p:sp>
      <p:cxnSp>
        <p:nvCxnSpPr>
          <p:cNvPr id="16" name="Straight Connector 15"/>
          <p:cNvCxnSpPr/>
          <p:nvPr/>
        </p:nvCxnSpPr>
        <p:spPr>
          <a:xfrm>
            <a:off x="3418031" y="1495168"/>
            <a:ext cx="0" cy="494270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608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 Application Architecture</a:t>
            </a:r>
            <a:endParaRPr lang="en-US" dirty="0"/>
          </a:p>
        </p:txBody>
      </p:sp>
      <p:sp>
        <p:nvSpPr>
          <p:cNvPr id="4" name="Rectangle 3"/>
          <p:cNvSpPr/>
          <p:nvPr/>
        </p:nvSpPr>
        <p:spPr>
          <a:xfrm>
            <a:off x="3472250" y="1690688"/>
            <a:ext cx="411479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Presentation Layer</a:t>
            </a:r>
            <a:endParaRPr lang="en-US" dirty="0"/>
          </a:p>
        </p:txBody>
      </p:sp>
      <p:sp>
        <p:nvSpPr>
          <p:cNvPr id="5" name="Rectangle 4"/>
          <p:cNvSpPr/>
          <p:nvPr/>
        </p:nvSpPr>
        <p:spPr>
          <a:xfrm>
            <a:off x="3472250" y="3325899"/>
            <a:ext cx="192765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Business Service</a:t>
            </a:r>
            <a:endParaRPr lang="en-US" dirty="0"/>
          </a:p>
        </p:txBody>
      </p:sp>
      <p:sp>
        <p:nvSpPr>
          <p:cNvPr id="6" name="Can 5"/>
          <p:cNvSpPr/>
          <p:nvPr/>
        </p:nvSpPr>
        <p:spPr>
          <a:xfrm>
            <a:off x="3472250" y="4961110"/>
            <a:ext cx="996593" cy="14383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a:t>
            </a:r>
          </a:p>
          <a:p>
            <a:pPr algn="ctr"/>
            <a:r>
              <a:rPr lang="en-US" dirty="0" smtClean="0"/>
              <a:t>Service</a:t>
            </a:r>
          </a:p>
        </p:txBody>
      </p:sp>
      <p:sp>
        <p:nvSpPr>
          <p:cNvPr id="9" name="Can 8"/>
          <p:cNvSpPr/>
          <p:nvPr/>
        </p:nvSpPr>
        <p:spPr>
          <a:xfrm>
            <a:off x="5018996" y="4961110"/>
            <a:ext cx="996593" cy="14383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a:t>
            </a:r>
          </a:p>
          <a:p>
            <a:pPr algn="ctr"/>
            <a:r>
              <a:rPr lang="en-US" dirty="0" smtClean="0"/>
              <a:t>Service</a:t>
            </a:r>
          </a:p>
        </p:txBody>
      </p:sp>
      <p:sp>
        <p:nvSpPr>
          <p:cNvPr id="10" name="Can 9"/>
          <p:cNvSpPr/>
          <p:nvPr/>
        </p:nvSpPr>
        <p:spPr>
          <a:xfrm>
            <a:off x="6590455" y="4961110"/>
            <a:ext cx="996593" cy="14383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a:t>
            </a:r>
          </a:p>
          <a:p>
            <a:pPr algn="ctr"/>
            <a:r>
              <a:rPr lang="en-US" dirty="0" smtClean="0"/>
              <a:t>Service</a:t>
            </a:r>
          </a:p>
        </p:txBody>
      </p:sp>
      <p:sp>
        <p:nvSpPr>
          <p:cNvPr id="11" name="Rectangle 10"/>
          <p:cNvSpPr/>
          <p:nvPr/>
        </p:nvSpPr>
        <p:spPr>
          <a:xfrm>
            <a:off x="5659395" y="3325899"/>
            <a:ext cx="192765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Business Service</a:t>
            </a:r>
            <a:endParaRPr lang="en-US" dirty="0"/>
          </a:p>
        </p:txBody>
      </p:sp>
      <p:cxnSp>
        <p:nvCxnSpPr>
          <p:cNvPr id="13" name="Straight Arrow Connector 12"/>
          <p:cNvCxnSpPr>
            <a:endCxn id="5" idx="0"/>
          </p:cNvCxnSpPr>
          <p:nvPr/>
        </p:nvCxnSpPr>
        <p:spPr>
          <a:xfrm>
            <a:off x="4436076" y="2605088"/>
            <a:ext cx="1" cy="720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610863" y="2605861"/>
            <a:ext cx="1" cy="720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52011" y="4240299"/>
            <a:ext cx="1" cy="720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1"/>
          </p:cNvCxnSpPr>
          <p:nvPr/>
        </p:nvCxnSpPr>
        <p:spPr>
          <a:xfrm>
            <a:off x="5517291" y="2655845"/>
            <a:ext cx="2" cy="23052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96803" y="4240299"/>
            <a:ext cx="1" cy="720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321205" y="2707588"/>
            <a:ext cx="1340880" cy="369332"/>
          </a:xfrm>
          <a:prstGeom prst="rect">
            <a:avLst/>
          </a:prstGeom>
          <a:noFill/>
        </p:spPr>
        <p:txBody>
          <a:bodyPr wrap="none" rtlCol="0">
            <a:spAutoFit/>
          </a:bodyPr>
          <a:lstStyle/>
          <a:p>
            <a:r>
              <a:rPr lang="en-US" dirty="0" smtClean="0"/>
              <a:t>Service Calls</a:t>
            </a:r>
            <a:endParaRPr lang="en-US" dirty="0"/>
          </a:p>
        </p:txBody>
      </p:sp>
    </p:spTree>
    <p:extLst>
      <p:ext uri="{BB962C8B-B14F-4D97-AF65-F5344CB8AC3E}">
        <p14:creationId xmlns:p14="http://schemas.microsoft.com/office/powerpoint/2010/main" val="1112030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11745</TotalTime>
  <Words>1477</Words>
  <Application>Microsoft Macintosh PowerPoint</Application>
  <PresentationFormat>Widescreen</PresentationFormat>
  <Paragraphs>328</Paragraphs>
  <Slides>36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Calibri Light</vt:lpstr>
      <vt:lpstr>DengXian</vt:lpstr>
      <vt:lpstr>Arial</vt:lpstr>
      <vt:lpstr>Office Theme</vt:lpstr>
      <vt:lpstr>XPE The new generation micro service and big-data platform</vt:lpstr>
      <vt:lpstr>Conventional Software Architecture</vt:lpstr>
      <vt:lpstr>What is SOA?</vt:lpstr>
      <vt:lpstr>SOA Explained</vt:lpstr>
      <vt:lpstr>Common SOA technologies: SOAP Web Services</vt:lpstr>
      <vt:lpstr>Common SOA technologies: RESTful Web Services</vt:lpstr>
      <vt:lpstr>Conventional Application Architecture</vt:lpstr>
      <vt:lpstr>Conventional Web Application Architecture</vt:lpstr>
      <vt:lpstr>SOA Application Architecture</vt:lpstr>
      <vt:lpstr>SOA Web Application Architecture</vt:lpstr>
      <vt:lpstr>SOA Web Application</vt:lpstr>
      <vt:lpstr>Micro Services vs SOA</vt:lpstr>
      <vt:lpstr>Monolithic Architecture vs Micro Services</vt:lpstr>
      <vt:lpstr>Monolithic SOA</vt:lpstr>
      <vt:lpstr>Micro Services</vt:lpstr>
      <vt:lpstr>Micro Services</vt:lpstr>
      <vt:lpstr>Monolithic SOA vs Micro Services: disadvantages</vt:lpstr>
      <vt:lpstr>Event Driven Micro Services</vt:lpstr>
      <vt:lpstr>XPE Event Driven Micro Services</vt:lpstr>
      <vt:lpstr>XPE Event Driven Micro Service Architecture</vt:lpstr>
      <vt:lpstr>XPE Technology Stack</vt:lpstr>
      <vt:lpstr>XPE High-Performance Java Core Library</vt:lpstr>
      <vt:lpstr>XPE DB</vt:lpstr>
      <vt:lpstr>Common SQL DB Architecture</vt:lpstr>
      <vt:lpstr>XPE DB Architecture</vt:lpstr>
      <vt:lpstr>Key Differences between XPE DB and SQL DB</vt:lpstr>
      <vt:lpstr>Integration with SQL DB: Sync Service</vt:lpstr>
      <vt:lpstr>Integration with SQL DB: Sync DB Log</vt:lpstr>
      <vt:lpstr>Real-world application benchmark results</vt:lpstr>
      <vt:lpstr>XPE improvements over LAMP</vt:lpstr>
      <vt:lpstr>XPE WebServer vs Nginx</vt:lpstr>
      <vt:lpstr>XPE WebServer vs Nginx</vt:lpstr>
      <vt:lpstr>XPE Messaging Server</vt:lpstr>
      <vt:lpstr>Case Study: Smart Factory</vt:lpstr>
      <vt:lpstr>Case study: www.cqooc.com</vt:lpstr>
      <vt:lpstr>Simplified Application Architecture: www.cqooc.com</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Celere/XPE The ideal microservice platform</dc:title>
  <dc:creator>Hao</dc:creator>
  <cp:lastModifiedBy>Hao</cp:lastModifiedBy>
  <cp:revision>55</cp:revision>
  <dcterms:created xsi:type="dcterms:W3CDTF">2017-02-28T12:14:20Z</dcterms:created>
  <dcterms:modified xsi:type="dcterms:W3CDTF">2017-06-01T22:32:34Z</dcterms:modified>
</cp:coreProperties>
</file>